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72" r:id="rId4"/>
    <p:sldId id="278" r:id="rId5"/>
    <p:sldId id="283" r:id="rId6"/>
    <p:sldId id="276" r:id="rId7"/>
    <p:sldId id="284" r:id="rId8"/>
    <p:sldId id="279" r:id="rId9"/>
    <p:sldId id="277" r:id="rId10"/>
    <p:sldId id="282" r:id="rId11"/>
    <p:sldId id="266" r:id="rId12"/>
    <p:sldId id="267" r:id="rId13"/>
    <p:sldId id="274" r:id="rId14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78"/>
            <p14:sldId id="283"/>
            <p14:sldId id="276"/>
            <p14:sldId id="284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73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16/11/2021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16/11/2021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407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"/>
            <a:ext cx="12192000" cy="685800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16/11/2021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16/11/2021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16/11/2021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16/11/2021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16/11/2021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16/11/2021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16/11/2021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16/11/2021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16/11/2021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16/11/2021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16/11/2021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16/11/2021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10" name="Grupo 9"/>
          <p:cNvGrpSpPr/>
          <p:nvPr/>
        </p:nvGrpSpPr>
        <p:grpSpPr>
          <a:xfrm>
            <a:off x="2476870" y="71021"/>
            <a:ext cx="8140823" cy="6684886"/>
            <a:chOff x="2900515" y="115408"/>
            <a:chExt cx="7822411" cy="3746377"/>
          </a:xfrm>
        </p:grpSpPr>
        <p:sp>
          <p:nvSpPr>
            <p:cNvPr id="3" name="Rectángulo 2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ln w="762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anchor="ctr" anchorCtr="0"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EJECUCIÓN FÍSICA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Y 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FINANCIERA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ENERO  -  OCTUBRE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ES" sz="4800" dirty="0">
                <a:ln w="7620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outerShdw blurRad="60007" dist="698500" dir="7680000" sy="30000" kx="1300200" algn="ctr" rotWithShape="0">
                    <a:schemeClr val="accent1">
                      <a:lumMod val="75000"/>
                      <a:alpha val="32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noFill/>
            <a:ln w="76200"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-  Octubre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411510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149.63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149.63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226.98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716.97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268.60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1,252.94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3,207.85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447.25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189.01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248.14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6,603.36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226.98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866.60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268.60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1,252.94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3,207.85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447.25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189.01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248.14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45.63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6,752.99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Octubre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375171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11,000,000.00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73.33%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333,369.72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66.67%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13,333,369.72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0458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7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a Octubre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56.00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73.00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501191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6,299,190.81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4,844,130.00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1,871,845.66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1,324,000.00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507,335.87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1,536,000.00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559,413.26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349,699.47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326,891.00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9,755,502.67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13</a:t>
            </a:fld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5" name="Elipse 4"/>
          <p:cNvSpPr/>
          <p:nvPr/>
        </p:nvSpPr>
        <p:spPr>
          <a:xfrm>
            <a:off x="243230" y="93501"/>
            <a:ext cx="1132810" cy="1091380"/>
          </a:xfrm>
          <a:prstGeom prst="ellipse">
            <a:avLst/>
          </a:prstGeom>
          <a:blipFill>
            <a:blip r:embed="rId2">
              <a:alphaModFix amt="49000"/>
              <a:duotone>
                <a:prstClr val="black"/>
                <a:schemeClr val="accent6">
                  <a:lumMod val="75000"/>
                  <a:tint val="45000"/>
                  <a:satMod val="400000"/>
                </a:schemeClr>
              </a:duotone>
            </a:blip>
            <a:stretch>
              <a:fillRect/>
            </a:stretch>
          </a:blip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4373">
            <a:off x="4257146" y="-65321"/>
            <a:ext cx="4152225" cy="61668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601535"/>
              </p:ext>
            </p:extLst>
          </p:nvPr>
        </p:nvGraphicFramePr>
        <p:xfrm>
          <a:off x="2276476" y="1011219"/>
          <a:ext cx="8056245" cy="5796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1,386.79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3,200.68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374.72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4,962.19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2,889.67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3,887.02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61.96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6,838.65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1,777.96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5,608.20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7,388.51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209.82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6,878.37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0.53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7,088.72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9.10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6,071.09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328.24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6,408.43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91.88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4,541.35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439.75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5,072.98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422.73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3,577.99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382.95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4,383.67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2,865.47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4,695.15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587.42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8,148.04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28,654.72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46,951.54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5,874.17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81,480.43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356689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61.41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626.36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135.82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687.32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300.92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207.55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1,259.08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222.46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21.19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3,522.11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octubre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877284"/>
              </p:ext>
            </p:extLst>
          </p:nvPr>
        </p:nvGraphicFramePr>
        <p:xfrm>
          <a:off x="4803064" y="2612006"/>
          <a:ext cx="2585871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85871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Arroz</a:t>
                      </a:r>
                    </a:p>
                    <a:p>
                      <a:pPr algn="ctr"/>
                      <a:r>
                        <a:rPr lang="es-ES_tradnl" sz="2000" noProof="0" dirty="0" smtClean="0"/>
                        <a:t>Tm</a:t>
                      </a:r>
                      <a:endParaRPr lang="es-ES_tradnl" sz="20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290.57</a:t>
                      </a:r>
                      <a:endParaRPr lang="es-ES_tradnl" sz="20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31647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octubre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41314"/>
              </p:ext>
            </p:extLst>
          </p:nvPr>
        </p:nvGraphicFramePr>
        <p:xfrm>
          <a:off x="1804525" y="2540858"/>
          <a:ext cx="8981843" cy="168484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4932"/>
                <a:gridCol w="1051666"/>
                <a:gridCol w="957207"/>
                <a:gridCol w="1278312"/>
                <a:gridCol w="972956"/>
                <a:gridCol w="972956"/>
                <a:gridCol w="1361907"/>
                <a:gridCol w="1361907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</a:t>
                      </a:r>
                      <a:r>
                        <a:rPr lang="es-ES_tradnl" sz="14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 Avena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/>
                        <a:t>TOTAL</a:t>
                      </a:r>
                      <a:r>
                        <a:rPr lang="es-ES_tradnl" sz="18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800" baseline="0" noProof="0" dirty="0" smtClean="0"/>
                        <a:t>Tm</a:t>
                      </a:r>
                      <a:endParaRPr lang="es-ES_tradn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32.17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275.97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105.70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512.11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135.85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2.31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1.15</a:t>
                      </a:r>
                      <a:endParaRPr lang="es-ES_tradnl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1,065.26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475775" y="0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octubre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 -  Octubre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959642"/>
              </p:ext>
            </p:extLst>
          </p:nvPr>
        </p:nvGraphicFramePr>
        <p:xfrm>
          <a:off x="2077374" y="1393425"/>
          <a:ext cx="7966520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1751441"/>
                <a:gridCol w="1559125"/>
                <a:gridCol w="1559125"/>
                <a:gridCol w="1347657"/>
                <a:gridCol w="1749172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52.03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74.62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 -  Octubre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917412"/>
              </p:ext>
            </p:extLst>
          </p:nvPr>
        </p:nvGraphicFramePr>
        <p:xfrm>
          <a:off x="2148106" y="2520889"/>
          <a:ext cx="7966520" cy="1510618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2757631"/>
                <a:gridCol w="2454831"/>
                <a:gridCol w="275405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8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8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8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8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noProof="0" dirty="0" smtClean="0"/>
                        <a:t>MIDES</a:t>
                      </a:r>
                      <a:endParaRPr lang="es-ES_tradnl" sz="18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/>
                        <a:t>439.79</a:t>
                      </a:r>
                      <a:endParaRPr lang="es-ES_tradnl" sz="18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439.79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3926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Octubre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755741"/>
              </p:ext>
            </p:extLst>
          </p:nvPr>
        </p:nvGraphicFramePr>
        <p:xfrm>
          <a:off x="186116" y="1596718"/>
          <a:ext cx="11738560" cy="402665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371.88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666.63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170.18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3,178.40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530.13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12,762.77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53.03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17,738.10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 VISAN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219.71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1,279.31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1,655.32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2,038.44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502.73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261.81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5,957.32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-10.15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327.56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175.58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1,986.56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3,982.28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1,421.13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-34.65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104.33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7,957.71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581.44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2,273.51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345.77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6,820.28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6,020.73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7,453.99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11,762.77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280.19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104.33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10.14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31,653.14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ctubre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834387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60.31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541.01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731.20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558.19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127.06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147.22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2,164.99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135.20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888.60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1,328.40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1,066.07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281.01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317.04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4,016.33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300.14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714.79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365.95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1,613.79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822.73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5,704.86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339.76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72.44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9,934.46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495.64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2,144.39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365.95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3,673.40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1,624.26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1,230.81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5,704.86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804.02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72.44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16,115.77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11779</TotalTime>
  <Words>694</Words>
  <Application>Microsoft Office PowerPoint</Application>
  <PresentationFormat>Panorámica</PresentationFormat>
  <Paragraphs>457</Paragraphs>
  <Slides>13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31 de octubre de 2021</vt:lpstr>
      <vt:lpstr>Ministerio de  Desarrollo Social Existencia de producto alimentario al 31 de octubre de 2021</vt:lpstr>
      <vt:lpstr>Programa Mundial de Alimentos Existencia de  producto alimentario al 31 de octubre de 2021</vt:lpstr>
      <vt:lpstr>Ministerio de Agricultura, Ganadería y Alimentación  Recepción de alimentos Enero  -  Octubre 2021</vt:lpstr>
      <vt:lpstr>Ministerio de Desarrollo Social Recepción de alimentos Enero  -  Octubre 2021</vt:lpstr>
      <vt:lpstr>Programa Mundial de Alimentos Recepción de alimentos  Enero -  Octubre 2021</vt:lpstr>
      <vt:lpstr>Ministerio de Agricultura, Ganadería y Alimentación  Despacho de alimentos   Enero -  Octubre 2021</vt:lpstr>
      <vt:lpstr>Ministerio de Desarrollo Social Despacho de Alimentos Enero -  Octubre 2021</vt:lpstr>
      <vt:lpstr>Presupuesto del INDECA 2021 Reporte de ingresos por fuente de financiamiento    Enero - Octubre</vt:lpstr>
      <vt:lpstr>Presupuesto 2021 Instituto Nacional de Comercialización Agrícola Reporte de egresos por grupo de gasto  Enero a Octubre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1387</cp:revision>
  <cp:lastPrinted>2017-08-11T21:19:39Z</cp:lastPrinted>
  <dcterms:created xsi:type="dcterms:W3CDTF">2017-01-05T16:19:17Z</dcterms:created>
  <dcterms:modified xsi:type="dcterms:W3CDTF">2021-11-16T14:07:16Z</dcterms:modified>
</cp:coreProperties>
</file>