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72" r:id="rId4"/>
    <p:sldId id="278" r:id="rId5"/>
    <p:sldId id="283" r:id="rId6"/>
    <p:sldId id="276" r:id="rId7"/>
    <p:sldId id="284" r:id="rId8"/>
    <p:sldId id="279" r:id="rId9"/>
    <p:sldId id="277" r:id="rId10"/>
    <p:sldId id="282" r:id="rId11"/>
    <p:sldId id="266" r:id="rId12"/>
    <p:sldId id="267" r:id="rId13"/>
    <p:sldId id="274" r:id="rId14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78"/>
            <p14:sldId id="283"/>
            <p14:sldId id="276"/>
            <p14:sldId id="284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738" y="1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407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2" y="1865943"/>
            <a:ext cx="12192000" cy="44527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09/12/2021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09/12/2021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09/12/2021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09/12/2021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09/12/2021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09/12/2021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10" name="Grupo 9"/>
          <p:cNvGrpSpPr/>
          <p:nvPr/>
        </p:nvGrpSpPr>
        <p:grpSpPr>
          <a:xfrm>
            <a:off x="2476870" y="71021"/>
            <a:ext cx="8140823" cy="6684886"/>
            <a:chOff x="2900515" y="115408"/>
            <a:chExt cx="7822411" cy="3746377"/>
          </a:xfrm>
        </p:grpSpPr>
        <p:sp>
          <p:nvSpPr>
            <p:cNvPr id="3" name="Rectángulo 2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ln w="762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anchor="ctr" anchorCtr="0"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EJECUCIÓN FÍSICA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Y 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FINANCIERA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ENERO  -  NOVIEMBRE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es-ES" sz="4800" dirty="0">
                <a:ln w="76200"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outerShdw blurRad="60007" dist="698500" dir="7680000" sy="30000" kx="1300200" algn="ctr" rotWithShape="0">
                    <a:schemeClr val="accent1">
                      <a:lumMod val="75000"/>
                      <a:alpha val="32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noFill/>
            <a:ln w="76200"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-  Noviembre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479797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168.29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168.29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226.98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716.97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268.60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1,252.94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3,207.85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447.25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189.01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248.14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45.63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6,603.36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226.98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885.26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268.60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1,252.94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3,207.85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447.25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189.01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248.14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45.63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smtClean="0"/>
                        <a:t>6,771.65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Noviembre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334183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12,500,000.00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83.33%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357,999.01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71.60%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14,857,999.01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0458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Vigente: 85.00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a Noviembre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63.00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74.00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855835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8,548,979.00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6,904,070.60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4,806,130.00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1,955,368.98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1,332,000.00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577,094.87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1,536,000.00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1,034,832.88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349,699.47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326,891.00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168,017.60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10,989,084.40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13</a:t>
            </a:fld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50" y="1065061"/>
            <a:ext cx="11977294" cy="458975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Elipse 4"/>
          <p:cNvSpPr/>
          <p:nvPr/>
        </p:nvSpPr>
        <p:spPr>
          <a:xfrm>
            <a:off x="10984470" y="70948"/>
            <a:ext cx="1132810" cy="1091380"/>
          </a:xfrm>
          <a:prstGeom prst="ellipse">
            <a:avLst/>
          </a:prstGeom>
          <a:blipFill>
            <a:blip r:embed="rId3">
              <a:alphaModFix amt="49000"/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314295"/>
              </p:ext>
            </p:extLst>
          </p:nvPr>
        </p:nvGraphicFramePr>
        <p:xfrm>
          <a:off x="2276476" y="1011219"/>
          <a:ext cx="8056245" cy="5796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3,423.40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3,281.55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812.40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7,517.35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1,386.79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3,200.68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374.72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4,962.19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2,889.67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3,887.02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61.96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6,838.65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1,777.96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5,608.20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2.35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7,388.51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209.82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6,878.37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0.53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7,088.72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9.10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6,071.09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328.24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6,408.43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91.88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4,541.35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439.75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5,072.98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422.73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3,577.99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382.95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4,383.67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800.96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3,710.86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282.61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4,794.43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2,677.79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4,605.67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559.71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7,843.17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29,455.68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50,662.40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6,156.78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86,274.86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260586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70.77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797.31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99.78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815.36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404.37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225.25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1,008.34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123.22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18.71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3,563.11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noviembre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994642"/>
              </p:ext>
            </p:extLst>
          </p:nvPr>
        </p:nvGraphicFramePr>
        <p:xfrm>
          <a:off x="4767553" y="3098306"/>
          <a:ext cx="2585871" cy="134299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85871"/>
              </a:tblGrid>
              <a:tr h="724952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Arroz</a:t>
                      </a:r>
                    </a:p>
                    <a:p>
                      <a:pPr algn="ctr"/>
                      <a:r>
                        <a:rPr lang="es-ES_tradnl" sz="2000" noProof="0" dirty="0" smtClean="0"/>
                        <a:t>Tm</a:t>
                      </a:r>
                      <a:endParaRPr lang="es-ES_tradnl" sz="20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 smtClean="0"/>
                        <a:t>268.83</a:t>
                      </a:r>
                      <a:endParaRPr lang="es-ES_tradnl" sz="20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31647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30 de noviembre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322907"/>
              </p:ext>
            </p:extLst>
          </p:nvPr>
        </p:nvGraphicFramePr>
        <p:xfrm>
          <a:off x="1804525" y="3107616"/>
          <a:ext cx="8804291" cy="144100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4236"/>
                <a:gridCol w="1215125"/>
                <a:gridCol w="1105984"/>
                <a:gridCol w="1476998"/>
                <a:gridCol w="1124181"/>
                <a:gridCol w="1124181"/>
                <a:gridCol w="1573586"/>
              </a:tblGrid>
              <a:tr h="680437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</a:t>
                      </a:r>
                      <a:r>
                        <a:rPr lang="es-ES_tradnl" sz="14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 Avena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/>
                        <a:t>TOTAL</a:t>
                      </a:r>
                      <a:r>
                        <a:rPr lang="es-ES_tradnl" sz="18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800" baseline="0" noProof="0" dirty="0" smtClean="0"/>
                        <a:t>Tm</a:t>
                      </a:r>
                      <a:endParaRPr lang="es-ES_tradn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0.18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0.56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1.04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55.96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0.23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2.31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 smtClean="0"/>
                        <a:t>60.29</a:t>
                      </a:r>
                      <a:endParaRPr lang="es-ES_tradnl" sz="20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475775" y="0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noviembre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 -  Noviembre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959642"/>
              </p:ext>
            </p:extLst>
          </p:nvPr>
        </p:nvGraphicFramePr>
        <p:xfrm>
          <a:off x="2077374" y="1393425"/>
          <a:ext cx="7966520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1751441"/>
                <a:gridCol w="1559125"/>
                <a:gridCol w="1559125"/>
                <a:gridCol w="1347657"/>
                <a:gridCol w="1749172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22.59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52.03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74.62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 -  Noviembre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300555"/>
              </p:ext>
            </p:extLst>
          </p:nvPr>
        </p:nvGraphicFramePr>
        <p:xfrm>
          <a:off x="2148106" y="2520889"/>
          <a:ext cx="7966520" cy="1510618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2757631"/>
                <a:gridCol w="2454831"/>
                <a:gridCol w="275405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8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8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8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8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noProof="0" dirty="0" smtClean="0"/>
                        <a:t>MIDES</a:t>
                      </a:r>
                      <a:endParaRPr lang="es-ES_tradnl" sz="18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/>
                        <a:t>436.71</a:t>
                      </a:r>
                      <a:endParaRPr lang="es-ES_tradnl" sz="18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 smtClean="0"/>
                        <a:t>436.71</a:t>
                      </a:r>
                      <a:endParaRPr lang="es-ES_tradnl" sz="20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3926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Noviembre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694743"/>
              </p:ext>
            </p:extLst>
          </p:nvPr>
        </p:nvGraphicFramePr>
        <p:xfrm>
          <a:off x="186116" y="1596718"/>
          <a:ext cx="11738560" cy="402665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371.88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666.63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170.18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3,178.40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530.13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12,762.77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53.03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17,738.10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 VISAN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255.71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1,538.99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2,309.32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2,113.58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507.64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261.81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6,987.06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-10.15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327.56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175.58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1,986.56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3,982.28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1,421.13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-34.65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104.33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7,957.71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617.44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2,533.19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345.77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7,474.28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6,095.87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2,458.90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12,762.77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280.19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104.33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10.14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32,682.87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Noviembre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723357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73.54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596.96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855.26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661.57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144.82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163.39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2,495.54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175.42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1,140.05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1,705.58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1,390.38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364.17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399.39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5,174.98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307.11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771.51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401.98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1,743.14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848.39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5,955.61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431.62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74.92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10,444.28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556.07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2,508.52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401.98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4,303.98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2,051.95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1,357.37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5,955.61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504.41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74.92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18,114.80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12010</TotalTime>
  <Words>685</Words>
  <Application>Microsoft Office PowerPoint</Application>
  <PresentationFormat>Panorámica</PresentationFormat>
  <Paragraphs>455</Paragraphs>
  <Slides>13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30 de noviembre de 2021</vt:lpstr>
      <vt:lpstr>Ministerio de  Desarrollo Social Existencia de producto alimentario al 30 de noviembre de 2021</vt:lpstr>
      <vt:lpstr>Programa Mundial de Alimentos Existencia de  producto alimentario al 30 de noviembre de 2021</vt:lpstr>
      <vt:lpstr>Ministerio de Agricultura, Ganadería y Alimentación  Recepción de alimentos Enero  -  Noviembre 2021</vt:lpstr>
      <vt:lpstr>Ministerio de Desarrollo Social Recepción de alimentos Enero  -  Noviembre 2021</vt:lpstr>
      <vt:lpstr>Programa Mundial de Alimentos Recepción de alimentos  Enero -  Noviembre 2021</vt:lpstr>
      <vt:lpstr>Ministerio de Agricultura, Ganadería y Alimentación  Despacho de alimentos   Enero -  Noviembre 2021</vt:lpstr>
      <vt:lpstr>Ministerio de Desarrollo Social Despacho de Alimentos Enero -  Noviembre 2021</vt:lpstr>
      <vt:lpstr>Presupuesto del INDECA 2021 Reporte de ingresos por fuente de financiamiento    Enero - Noviembre</vt:lpstr>
      <vt:lpstr>Presupuesto 2021 Instituto Nacional de Comercialización Agrícola Reporte de egresos por grupo de gasto  Enero a Noviembre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1411</cp:revision>
  <cp:lastPrinted>2017-08-11T21:19:39Z</cp:lastPrinted>
  <dcterms:created xsi:type="dcterms:W3CDTF">2017-01-05T16:19:17Z</dcterms:created>
  <dcterms:modified xsi:type="dcterms:W3CDTF">2021-12-09T16:45:47Z</dcterms:modified>
</cp:coreProperties>
</file>