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8" r:id="rId3"/>
    <p:sldId id="272" r:id="rId4"/>
    <p:sldId id="280" r:id="rId5"/>
    <p:sldId id="278" r:id="rId6"/>
    <p:sldId id="276" r:id="rId7"/>
    <p:sldId id="279" r:id="rId8"/>
    <p:sldId id="277" r:id="rId9"/>
    <p:sldId id="282" r:id="rId10"/>
    <p:sldId id="266" r:id="rId11"/>
    <p:sldId id="267" r:id="rId12"/>
    <p:sldId id="274" r:id="rId13"/>
  </p:sldIdLst>
  <p:sldSz cx="12192000" cy="6858000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7209B8F-0D8E-4635-BCC2-5E37B78FE232}">
          <p14:sldIdLst>
            <p14:sldId id="256"/>
            <p14:sldId id="268"/>
            <p14:sldId id="272"/>
            <p14:sldId id="280"/>
            <p14:sldId id="278"/>
            <p14:sldId id="276"/>
            <p14:sldId id="279"/>
            <p14:sldId id="277"/>
            <p14:sldId id="282"/>
            <p14:sldId id="266"/>
            <p14:sldId id="267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2" autoAdjust="0"/>
    <p:restoredTop sz="94714" autoAdjust="0"/>
  </p:normalViewPr>
  <p:slideViewPr>
    <p:cSldViewPr snapToGrid="0" showGuides="1">
      <p:cViewPr varScale="1">
        <p:scale>
          <a:sx n="111" d="100"/>
          <a:sy n="111" d="100"/>
        </p:scale>
        <p:origin x="61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95C1-D601-4B0B-A5E8-D44D40101967}" type="datetimeFigureOut">
              <a:rPr lang="es-ES" smtClean="0"/>
              <a:t>23/03/2021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706C-C6A8-4F67-A696-F23EEBCCA9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F9843A-DD9D-405E-904D-F72D642C8D97}" type="datetimeFigureOut">
              <a:rPr lang="es-ES" smtClean="0"/>
              <a:t>23/03/2021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1952F3-5C1C-472C-B810-889AADF661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6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9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756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3285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50388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92330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25396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482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093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 userDrawn="1"/>
        </p:nvSpPr>
        <p:spPr>
          <a:xfrm>
            <a:off x="11062741" y="1122363"/>
            <a:ext cx="993792" cy="207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 N D E C A</a:t>
            </a:r>
            <a:endParaRPr lang="es-GT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5" indent="0" algn="ctr">
              <a:buNone/>
              <a:defRPr sz="2000"/>
            </a:lvl2pPr>
            <a:lvl3pPr marL="914388" indent="0" algn="ctr">
              <a:buNone/>
              <a:defRPr sz="1801"/>
            </a:lvl3pPr>
            <a:lvl4pPr marL="1371583" indent="0" algn="ctr">
              <a:buNone/>
              <a:defRPr sz="1600"/>
            </a:lvl4pPr>
            <a:lvl5pPr marL="1828777" indent="0" algn="ctr">
              <a:buNone/>
              <a:defRPr sz="1600"/>
            </a:lvl5pPr>
            <a:lvl6pPr marL="2285972" indent="0" algn="ctr">
              <a:buNone/>
              <a:defRPr sz="1600"/>
            </a:lvl6pPr>
            <a:lvl7pPr marL="2743165" indent="0" algn="ctr">
              <a:buNone/>
              <a:defRPr sz="1600"/>
            </a:lvl7pPr>
            <a:lvl8pPr marL="3200360" indent="0" algn="ctr">
              <a:buNone/>
              <a:defRPr sz="1600"/>
            </a:lvl8pPr>
            <a:lvl9pPr marL="3657555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01E8-FA3E-4C72-B8B3-63559C12F5E2}" type="datetime1">
              <a:rPr lang="es-ES" smtClean="0"/>
              <a:t>23/03/2021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81476" y="6492880"/>
            <a:ext cx="2743200" cy="365125"/>
          </a:xfrm>
        </p:spPr>
        <p:txBody>
          <a:bodyPr/>
          <a:lstStyle>
            <a:lvl1pPr>
              <a:defRPr sz="1401" b="1" cap="none" spc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fld id="{E1471642-554C-4129-AACD-A60A5C1E4227}" type="slidenum">
              <a:rPr lang="es-ES" smtClean="0"/>
              <a:pPr/>
              <a:t>‹Nº›</a:t>
            </a:fld>
            <a:endParaRPr lang="es-ES" dirty="0"/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8875" y="0"/>
            <a:ext cx="1061525" cy="115546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82" y="95997"/>
            <a:ext cx="1840546" cy="83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08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4A94-AD3F-4F1A-BFFC-49BD08E9D6B0}" type="datetime1">
              <a:rPr lang="es-ES" smtClean="0"/>
              <a:t>23/03/2021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4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3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D708-962F-4063-9A72-D58CF172A42D}" type="datetime1">
              <a:rPr lang="es-ES" smtClean="0"/>
              <a:t>23/03/2021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1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934D6-72CB-4035-BB1E-841E95607CD7}" type="datetime1">
              <a:rPr lang="es-ES" smtClean="0"/>
              <a:t>23/03/2021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F688-2A5E-4090-8F47-FF8B518BD8B0}" type="datetime1">
              <a:rPr lang="es-ES" smtClean="0"/>
              <a:t>23/03/2021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664B-20E1-4255-A571-B968802F2F39}" type="datetime1">
              <a:rPr lang="es-ES" smtClean="0"/>
              <a:t>23/03/2021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4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1BF9-2ED0-4805-8B78-ED325DFBDF30}" type="datetime1">
              <a:rPr lang="es-ES" smtClean="0"/>
              <a:t>23/03/2021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32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118-A586-44BF-96DD-84616D1DA543}" type="datetime1">
              <a:rPr lang="es-ES" smtClean="0"/>
              <a:t>23/03/2021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AA9E-6B08-4CE1-9E0E-7B93A8DD95AA}" type="datetime1">
              <a:rPr lang="es-ES" smtClean="0"/>
              <a:t>23/03/2021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1AF5-621F-42E7-9F69-6B7CEEEE5ED2}" type="datetime1">
              <a:rPr lang="es-ES" smtClean="0"/>
              <a:t>23/03/2021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3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F0B8-9D5C-41A3-A800-0D6801D310DE}" type="datetime1">
              <a:rPr lang="es-ES" smtClean="0"/>
              <a:t>23/03/2021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A81-2FEF-46AB-BB24-A9D781E4EB79}" type="datetime1">
              <a:rPr lang="es-ES" smtClean="0"/>
              <a:t>23/03/2021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hf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</a:t>
            </a:fld>
            <a:endParaRPr lang="es-ES" dirty="0"/>
          </a:p>
        </p:txBody>
      </p:sp>
      <p:grpSp>
        <p:nvGrpSpPr>
          <p:cNvPr id="2" name="Grupo 1"/>
          <p:cNvGrpSpPr/>
          <p:nvPr/>
        </p:nvGrpSpPr>
        <p:grpSpPr>
          <a:xfrm>
            <a:off x="1248696" y="1457864"/>
            <a:ext cx="10107563" cy="5451899"/>
            <a:chOff x="1248696" y="1421894"/>
            <a:chExt cx="10107563" cy="5436111"/>
          </a:xfrm>
        </p:grpSpPr>
        <p:sp>
          <p:nvSpPr>
            <p:cNvPr id="3" name="Rectángulo 2"/>
            <p:cNvSpPr/>
            <p:nvPr/>
          </p:nvSpPr>
          <p:spPr>
            <a:xfrm>
              <a:off x="1248697" y="1421894"/>
              <a:ext cx="10107562" cy="5436111"/>
            </a:xfrm>
            <a:prstGeom prst="rect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91440" tIns="45720" rIns="91440" bIns="45720">
              <a:no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ctr"/>
              <a:endParaRPr lang="es-ES" sz="4800" dirty="0" smtClean="0">
                <a:ln w="0">
                  <a:solidFill>
                    <a:srgbClr val="C00000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es-ES" sz="4000" dirty="0" smtClean="0">
                <a:ln w="0">
                  <a:solidFill>
                    <a:srgbClr val="C00000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s-ES" sz="4000" dirty="0" smtClean="0">
                  <a:ln w="0">
                    <a:solidFill>
                      <a:srgbClr val="C00000"/>
                    </a:solidFill>
                  </a:ln>
                  <a:solidFill>
                    <a:schemeClr val="accent6">
                      <a:lumMod val="50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EJECUCIÓN </a:t>
              </a:r>
              <a:r>
                <a:rPr lang="es-ES" sz="4000" dirty="0" smtClean="0">
                  <a:ln w="0">
                    <a:solidFill>
                      <a:srgbClr val="C00000"/>
                    </a:solidFill>
                  </a:ln>
                  <a:solidFill>
                    <a:schemeClr val="accent6">
                      <a:lumMod val="50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FÍSICA</a:t>
              </a:r>
            </a:p>
            <a:p>
              <a:pPr algn="ctr"/>
              <a:r>
                <a:rPr lang="es-ES" sz="4000" dirty="0" smtClean="0">
                  <a:ln w="0">
                    <a:solidFill>
                      <a:srgbClr val="C00000"/>
                    </a:solidFill>
                  </a:ln>
                  <a:solidFill>
                    <a:schemeClr val="accent6">
                      <a:lumMod val="50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Y </a:t>
              </a:r>
            </a:p>
            <a:p>
              <a:pPr algn="ctr"/>
              <a:r>
                <a:rPr lang="es-ES" sz="4000" dirty="0" smtClean="0">
                  <a:ln w="0">
                    <a:solidFill>
                      <a:srgbClr val="C00000"/>
                    </a:solidFill>
                  </a:ln>
                  <a:solidFill>
                    <a:schemeClr val="accent6">
                      <a:lumMod val="50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FINANCIERA</a:t>
              </a:r>
            </a:p>
            <a:p>
              <a:pPr algn="ctr"/>
              <a:r>
                <a:rPr lang="es-ES" sz="4000" dirty="0" smtClean="0">
                  <a:ln w="0">
                    <a:solidFill>
                      <a:srgbClr val="C00000"/>
                    </a:solidFill>
                  </a:ln>
                  <a:solidFill>
                    <a:schemeClr val="accent6">
                      <a:lumMod val="50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   ENERO  A  FEBRERO</a:t>
              </a:r>
            </a:p>
            <a:p>
              <a:pPr algn="ctr"/>
              <a:r>
                <a:rPr lang="es-ES" sz="4000" dirty="0" smtClean="0">
                  <a:ln w="0">
                    <a:solidFill>
                      <a:srgbClr val="C00000"/>
                    </a:solidFill>
                  </a:ln>
                  <a:solidFill>
                    <a:schemeClr val="accent6">
                      <a:lumMod val="50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2021</a:t>
              </a:r>
              <a:endParaRPr lang="es-ES" sz="4000" dirty="0">
                <a:ln w="0">
                  <a:solidFill>
                    <a:srgbClr val="C00000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7" name="Imagen 6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DFDFB"/>
                </a:clrFrom>
                <a:clrTo>
                  <a:srgbClr val="FDFDFB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48696" y="1421894"/>
              <a:ext cx="10107563" cy="1048866"/>
            </a:xfrm>
            <a:prstGeom prst="rect">
              <a:avLst/>
            </a:prstGeom>
          </p:spPr>
        </p:pic>
        <p:pic>
          <p:nvPicPr>
            <p:cNvPr id="8" name="Imagen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248696" y="5928851"/>
              <a:ext cx="10107563" cy="92914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1006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 advTm="10000">
        <p14:vortex dir="r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8090521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Reporte de ingresos por fuente de financiamiento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a febrero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10</a:t>
            </a:fld>
            <a:endParaRPr lang="es-E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2612601"/>
              </p:ext>
            </p:extLst>
          </p:nvPr>
        </p:nvGraphicFramePr>
        <p:xfrm>
          <a:off x="1004714" y="1784701"/>
          <a:ext cx="10543824" cy="3605783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596444"/>
                <a:gridCol w="2024841"/>
                <a:gridCol w="2157335"/>
                <a:gridCol w="2174457"/>
                <a:gridCol w="1590747"/>
              </a:tblGrid>
              <a:tr h="721551"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Fuente</a:t>
                      </a:r>
                      <a:r>
                        <a:rPr lang="es-ES_tradnl" sz="2100" baseline="0" noProof="0" dirty="0" smtClean="0"/>
                        <a:t> de financiamiento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Asignado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Vigente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Percibido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% Percibido s/vigente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715159">
                <a:tc>
                  <a:txBody>
                    <a:bodyPr/>
                    <a:lstStyle/>
                    <a:p>
                      <a:pPr marL="271463" indent="-271463" algn="l"/>
                      <a:r>
                        <a:rPr lang="es-ES_tradnl" sz="2000" noProof="0" dirty="0" smtClean="0"/>
                        <a:t>21 Ingresos Tributarios      IVA PAZ</a:t>
                      </a:r>
                      <a:endParaRPr lang="es-ES_tradnl" sz="20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15,000,000.00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15,000,000.00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0" noProof="0" dirty="0" smtClean="0"/>
                        <a:t>13.33%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36802">
                <a:tc>
                  <a:txBody>
                    <a:bodyPr/>
                    <a:lstStyle/>
                    <a:p>
                      <a:pPr algn="l"/>
                      <a:r>
                        <a:rPr lang="es-ES_tradnl" sz="2000" noProof="0" dirty="0" smtClean="0"/>
                        <a:t>31 Ingresos</a:t>
                      </a:r>
                      <a:r>
                        <a:rPr lang="es-ES_tradnl" sz="2000" baseline="0" noProof="0" dirty="0" smtClean="0"/>
                        <a:t> propios</a:t>
                      </a:r>
                      <a:endParaRPr lang="es-ES_tradnl" sz="20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500,000.00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500,000.00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79,174.42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0" noProof="0" dirty="0" smtClean="0"/>
                        <a:t>15.83%</a:t>
                      </a:r>
                      <a:endParaRPr lang="es-ES_tradnl" sz="20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77061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2000" noProof="0" dirty="0" smtClean="0"/>
                        <a:t>32</a:t>
                      </a:r>
                      <a:r>
                        <a:rPr lang="es-ES_tradnl" sz="2000" baseline="0" noProof="0" dirty="0" smtClean="0"/>
                        <a:t> Disminución de Caja y Bancos</a:t>
                      </a:r>
                      <a:endParaRPr lang="es-ES_tradnl" sz="20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0" noProof="0" dirty="0" smtClean="0"/>
                        <a:t>100%</a:t>
                      </a:r>
                      <a:endParaRPr lang="es-ES_tradnl" sz="20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452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17,500,000.00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17,500,000.00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4,079,174.42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3754966" y="6168778"/>
            <a:ext cx="5772150" cy="3693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percibido sobre lo Vigente: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23.00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2250726" y="1427530"/>
            <a:ext cx="8051800" cy="3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accent6"/>
                </a:solidFill>
              </a:rPr>
              <a:t>(Valores expresados en Quetzales)</a:t>
            </a:r>
            <a:endParaRPr lang="es-ES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3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8065121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Nacional de Comercialización Agrícola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Reporte de egresos por grupo de gasto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a febrero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11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3539067" y="5441337"/>
            <a:ext cx="6219531" cy="6463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Vigente:  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11.00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Percibido: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47.00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4062354"/>
              </p:ext>
            </p:extLst>
          </p:nvPr>
        </p:nvGraphicFramePr>
        <p:xfrm>
          <a:off x="1972734" y="1521674"/>
          <a:ext cx="8820186" cy="37535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903133"/>
                <a:gridCol w="2438400"/>
                <a:gridCol w="2478653"/>
              </a:tblGrid>
              <a:tr h="64111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Grupo de Gasto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Vigente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Gasto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461492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Servicios</a:t>
                      </a:r>
                      <a:r>
                        <a:rPr lang="es-ES_tradnl" sz="1600" baseline="0" noProof="0" dirty="0" smtClean="0"/>
                        <a:t> Personales          “000“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8,518,979.00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1,159,706.29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46302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Servicios NO Personales   “100”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4,624,130.00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379,916.45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9093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Materiales y Suministros</a:t>
                      </a:r>
                      <a:r>
                        <a:rPr lang="es-ES_tradnl" sz="1600" baseline="0" noProof="0" dirty="0" smtClean="0"/>
                        <a:t>  “200”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1,344,000.00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21,570.25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12156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Maquinaria y Equipo         “300”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996,000.00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6,313.00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Transferencias</a:t>
                      </a:r>
                      <a:r>
                        <a:rPr lang="es-ES_tradnl" sz="1600" baseline="0" noProof="0" dirty="0" smtClean="0"/>
                        <a:t> Corrientes “400”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950,000.00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161,402.46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Asignaciones Globales      “900”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1,066,891.00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168,017.60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2392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17,500,000.00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1,896,926.05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12</a:t>
            </a:fld>
            <a:endParaRPr lang="es-ES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73394" cy="1148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776283"/>
      </p:ext>
    </p:extLst>
  </p:cSld>
  <p:clrMapOvr>
    <a:masterClrMapping/>
  </p:clrMapOvr>
  <p:transition spd="slow" advTm="10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76477" y="113876"/>
            <a:ext cx="8056243" cy="897343"/>
          </a:xfr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Existencias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diarias,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promedio mensual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manejo de alimentos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bodegas  del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INDECA 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Año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2</a:t>
            </a:fld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437990"/>
              </p:ext>
            </p:extLst>
          </p:nvPr>
        </p:nvGraphicFramePr>
        <p:xfrm>
          <a:off x="2276476" y="1011219"/>
          <a:ext cx="8056245" cy="558295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21393"/>
                <a:gridCol w="1608713"/>
                <a:gridCol w="1608713"/>
                <a:gridCol w="1608713"/>
                <a:gridCol w="1608713"/>
              </a:tblGrid>
              <a:tr h="370841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Institución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s-ES" sz="1600" baseline="0" dirty="0" smtClean="0">
                          <a:solidFill>
                            <a:schemeClr val="tx1"/>
                          </a:solidFill>
                        </a:rPr>
                        <a:t> Tm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79653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PMA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MAGA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MIDES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97078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Enero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10,524.80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5,081.60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1,797.42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17,403.82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Febrero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7,918.57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4,823.69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1,673.85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14,416.11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Marzo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Abril 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Mayo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Junio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Julio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Agosto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Septiembre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Octubre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Noviembre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Diciembre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PROMEDIO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9,221.69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4,952.65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1,735.64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15,909.97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94754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EJECUTADO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18,443.37</a:t>
                      </a:r>
                      <a:endParaRPr lang="es-GT" sz="1400" b="1" i="0" u="none" strike="noStrike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9,905.29</a:t>
                      </a:r>
                      <a:endParaRPr lang="es-GT" sz="1400" b="1" i="0" u="none" strike="noStrike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3,471.27</a:t>
                      </a:r>
                      <a:endParaRPr lang="es-GT" sz="1400" b="1" i="0" u="none" strike="noStrike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fontAlgn="t" latinLnBrk="0" hangingPunct="1"/>
                      <a:r>
                        <a:rPr lang="es-MX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31,819.93</a:t>
                      </a:r>
                      <a:endParaRPr lang="es-GT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02712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Planificado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80,000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22480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Porcentaje de avance físico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39%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67135" y="6544637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</a:t>
            </a:r>
            <a:r>
              <a:rPr lang="es-ES" sz="1100" b="1" dirty="0" smtClean="0"/>
              <a:t>Toneladas </a:t>
            </a:r>
            <a:r>
              <a:rPr lang="es-ES" sz="1100" b="1" dirty="0"/>
              <a:t>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332617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3</a:t>
            </a:fld>
            <a:endParaRPr lang="es-ES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5980370"/>
              </p:ext>
            </p:extLst>
          </p:nvPr>
        </p:nvGraphicFramePr>
        <p:xfrm>
          <a:off x="706704" y="2530867"/>
          <a:ext cx="10778592" cy="16339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028663"/>
                <a:gridCol w="1046551"/>
                <a:gridCol w="1055496"/>
                <a:gridCol w="1055496"/>
                <a:gridCol w="1082332"/>
                <a:gridCol w="1082332"/>
                <a:gridCol w="1082332"/>
                <a:gridCol w="1082332"/>
                <a:gridCol w="963032"/>
                <a:gridCol w="1300026"/>
              </a:tblGrid>
              <a:tr h="1015944"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Aceite</a:t>
                      </a:r>
                      <a:endParaRPr lang="es-ES_tradnl" sz="1400" baseline="0" noProof="0" dirty="0" smtClean="0"/>
                    </a:p>
                    <a:p>
                      <a:pPr algn="ctr"/>
                      <a:r>
                        <a:rPr lang="es-ES_tradnl" sz="1400" baseline="0" noProof="0" dirty="0" smtClean="0"/>
                        <a:t>Tm</a:t>
                      </a:r>
                      <a:endParaRPr lang="es-ES_tradnl" sz="1400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Arroz </a:t>
                      </a:r>
                    </a:p>
                    <a:p>
                      <a:pPr algn="ctr"/>
                      <a:r>
                        <a:rPr lang="es-ES_tradnl" sz="1400" noProof="0" dirty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>
                          <a:solidFill>
                            <a:schemeClr val="bg1"/>
                          </a:solidFill>
                        </a:rPr>
                        <a:t>Azúcar</a:t>
                      </a:r>
                      <a:r>
                        <a:rPr lang="es-ES_tradnl" sz="14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4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Frijol</a:t>
                      </a:r>
                      <a:r>
                        <a:rPr lang="es-ES_tradnl" sz="14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400" baseline="0" noProof="0" dirty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noProof="0" dirty="0" smtClean="0"/>
                        <a:t>Harina</a:t>
                      </a:r>
                      <a:r>
                        <a:rPr lang="es-ES_tradnl" sz="1200" baseline="0" noProof="0" dirty="0" smtClean="0"/>
                        <a:t> de Maíz Nixtamalizada</a:t>
                      </a:r>
                    </a:p>
                    <a:p>
                      <a:pPr algn="ctr"/>
                      <a:r>
                        <a:rPr lang="es-ES_tradnl" sz="1200" baseline="0" noProof="0" dirty="0" smtClean="0"/>
                        <a:t>Tm</a:t>
                      </a:r>
                      <a:endParaRPr lang="es-ES_tradnl" sz="12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Hojuelas de Avena</a:t>
                      </a:r>
                    </a:p>
                    <a:p>
                      <a:pPr algn="ctr"/>
                      <a:r>
                        <a:rPr lang="es-ES_tradnl" sz="1400" baseline="0" noProof="0" dirty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>
                          <a:solidFill>
                            <a:schemeClr val="bg1"/>
                          </a:solidFill>
                        </a:rPr>
                        <a:t>Maíz </a:t>
                      </a:r>
                    </a:p>
                    <a:p>
                      <a:pPr algn="ctr"/>
                      <a:r>
                        <a:rPr lang="es-ES_tradnl" sz="14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Mezcla</a:t>
                      </a:r>
                      <a:r>
                        <a:rPr lang="es-ES_tradnl" sz="1400" baseline="0" noProof="0" dirty="0" smtClean="0"/>
                        <a:t> de Harina de Maíz y Soya</a:t>
                      </a:r>
                    </a:p>
                    <a:p>
                      <a:pPr algn="ctr"/>
                      <a:r>
                        <a:rPr lang="es-ES_tradnl" sz="1400" baseline="0" noProof="0" dirty="0" smtClean="0"/>
                        <a:t> 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aseline="0" noProof="0" dirty="0" smtClean="0">
                          <a:solidFill>
                            <a:schemeClr val="bg1"/>
                          </a:solidFill>
                        </a:rPr>
                        <a:t>Sal </a:t>
                      </a:r>
                    </a:p>
                    <a:p>
                      <a:pPr algn="ctr"/>
                      <a:r>
                        <a:rPr lang="es-ES_tradnl" sz="14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TOTAL</a:t>
                      </a:r>
                      <a:r>
                        <a:rPr lang="es-ES_tradnl" sz="14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400" baseline="0" noProof="0" dirty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146.33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709.63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66.05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1,101.32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243.15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467.57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808.85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262.48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39.23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noProof="0" dirty="0" smtClean="0"/>
                        <a:t>3,844.61</a:t>
                      </a:r>
                      <a:endParaRPr lang="es-ES_tradnl" sz="18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7945233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28 de febrero de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351531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4</a:t>
            </a:fld>
            <a:endParaRPr lang="es-ES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7228423"/>
              </p:ext>
            </p:extLst>
          </p:nvPr>
        </p:nvGraphicFramePr>
        <p:xfrm>
          <a:off x="868545" y="2555144"/>
          <a:ext cx="10454909" cy="16339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008941"/>
                <a:gridCol w="1026485"/>
                <a:gridCol w="1035258"/>
                <a:gridCol w="1035258"/>
                <a:gridCol w="1198793"/>
                <a:gridCol w="924364"/>
                <a:gridCol w="1061579"/>
                <a:gridCol w="944566"/>
                <a:gridCol w="944566"/>
                <a:gridCol w="1275099"/>
              </a:tblGrid>
              <a:tr h="1015944"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Aceite</a:t>
                      </a:r>
                      <a:endParaRPr lang="es-ES_tradnl" sz="1400" baseline="0" noProof="0" dirty="0" smtClean="0"/>
                    </a:p>
                    <a:p>
                      <a:pPr algn="ctr"/>
                      <a:r>
                        <a:rPr lang="es-ES_tradnl" sz="1400" baseline="0" noProof="0" dirty="0" smtClean="0"/>
                        <a:t>Tm</a:t>
                      </a:r>
                      <a:endParaRPr lang="es-ES_tradnl" sz="1400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Arroz </a:t>
                      </a:r>
                    </a:p>
                    <a:p>
                      <a:pPr algn="ctr"/>
                      <a:r>
                        <a:rPr lang="es-ES_tradnl" sz="1400" noProof="0" dirty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>
                          <a:solidFill>
                            <a:schemeClr val="bg1"/>
                          </a:solidFill>
                        </a:rPr>
                        <a:t>Azúcar</a:t>
                      </a:r>
                      <a:r>
                        <a:rPr lang="es-ES_tradnl" sz="14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4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Frijol</a:t>
                      </a:r>
                      <a:r>
                        <a:rPr lang="es-ES_tradnl" sz="14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400" baseline="0" noProof="0" dirty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noProof="0" dirty="0" smtClean="0"/>
                        <a:t>Harina</a:t>
                      </a:r>
                      <a:r>
                        <a:rPr lang="es-ES_tradnl" sz="1200" baseline="0" noProof="0" dirty="0" smtClean="0"/>
                        <a:t> de Maíz Nixtamalizada</a:t>
                      </a:r>
                    </a:p>
                    <a:p>
                      <a:pPr algn="ctr"/>
                      <a:r>
                        <a:rPr lang="es-ES_tradnl" sz="1200" baseline="0" noProof="0" dirty="0" smtClean="0"/>
                        <a:t>Tm</a:t>
                      </a:r>
                      <a:endParaRPr lang="es-ES_tradnl" sz="12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Hojuelas de Avena</a:t>
                      </a:r>
                    </a:p>
                    <a:p>
                      <a:pPr algn="ctr"/>
                      <a:r>
                        <a:rPr lang="es-ES_tradnl" sz="1400" baseline="0" noProof="0" dirty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Mezcla</a:t>
                      </a:r>
                      <a:r>
                        <a:rPr lang="es-ES_tradnl" sz="1400" baseline="0" noProof="0" dirty="0" smtClean="0"/>
                        <a:t> de Harina de Maíz y Soya</a:t>
                      </a:r>
                    </a:p>
                    <a:p>
                      <a:pPr algn="ctr"/>
                      <a:r>
                        <a:rPr lang="es-ES_tradnl" sz="1400" baseline="0" noProof="0" dirty="0" smtClean="0"/>
                        <a:t> 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>
                          <a:solidFill>
                            <a:schemeClr val="bg1"/>
                          </a:solidFill>
                        </a:rPr>
                        <a:t>Pasta </a:t>
                      </a:r>
                    </a:p>
                    <a:p>
                      <a:pPr algn="ctr"/>
                      <a:r>
                        <a:rPr lang="es-ES_tradnl" sz="14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aseline="0" noProof="0" dirty="0" smtClean="0">
                          <a:solidFill>
                            <a:schemeClr val="bg1"/>
                          </a:solidFill>
                        </a:rPr>
                        <a:t>Sal </a:t>
                      </a:r>
                    </a:p>
                    <a:p>
                      <a:pPr algn="ctr"/>
                      <a:r>
                        <a:rPr lang="es-ES_tradnl" sz="14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TOTAL</a:t>
                      </a:r>
                      <a:r>
                        <a:rPr lang="es-ES_tradnl" sz="14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400" baseline="0" noProof="0" dirty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23.45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94.50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33.64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172.20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598.50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144.55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39.28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45.81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11.96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noProof="0" dirty="0" smtClean="0"/>
                        <a:t>1,163.89</a:t>
                      </a:r>
                      <a:endParaRPr lang="es-ES_tradnl" sz="18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7945233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28 de febrero de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418960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5</a:t>
            </a:fld>
            <a:endParaRPr lang="es-ES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7658653"/>
              </p:ext>
            </p:extLst>
          </p:nvPr>
        </p:nvGraphicFramePr>
        <p:xfrm>
          <a:off x="671638" y="2540858"/>
          <a:ext cx="10730039" cy="1776283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934719"/>
                <a:gridCol w="950974"/>
                <a:gridCol w="959101"/>
                <a:gridCol w="959101"/>
                <a:gridCol w="983486"/>
                <a:gridCol w="983486"/>
                <a:gridCol w="983486"/>
                <a:gridCol w="983486"/>
                <a:gridCol w="875082"/>
                <a:gridCol w="875082"/>
                <a:gridCol w="1242036"/>
              </a:tblGrid>
              <a:tr h="1015944"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Aceite</a:t>
                      </a:r>
                      <a:endParaRPr lang="es-ES_tradnl" sz="1400" baseline="0" noProof="0" dirty="0" smtClean="0"/>
                    </a:p>
                    <a:p>
                      <a:pPr algn="ctr"/>
                      <a:r>
                        <a:rPr lang="es-ES_tradnl" sz="1400" baseline="0" noProof="0" dirty="0" smtClean="0"/>
                        <a:t>Tm</a:t>
                      </a:r>
                      <a:endParaRPr lang="es-ES_tradnl" sz="1400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Arroz </a:t>
                      </a:r>
                    </a:p>
                    <a:p>
                      <a:pPr algn="ctr"/>
                      <a:r>
                        <a:rPr lang="es-ES_tradnl" sz="140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>
                          <a:solidFill>
                            <a:schemeClr val="bg1"/>
                          </a:solidFill>
                        </a:rPr>
                        <a:t>Azúcar</a:t>
                      </a:r>
                      <a:r>
                        <a:rPr lang="es-ES_tradnl" sz="1400" baseline="0" noProof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400" baseline="0" noProof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Frijol</a:t>
                      </a:r>
                      <a:r>
                        <a:rPr lang="es-ES_tradnl" sz="1400" baseline="0" noProof="0" smtClean="0"/>
                        <a:t> 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noProof="0" smtClean="0"/>
                        <a:t>Harina</a:t>
                      </a:r>
                      <a:r>
                        <a:rPr lang="es-ES_tradnl" sz="1200" baseline="0" noProof="0" smtClean="0"/>
                        <a:t> de Maíz Nixtamalizada</a:t>
                      </a:r>
                    </a:p>
                    <a:p>
                      <a:pPr algn="ctr"/>
                      <a:r>
                        <a:rPr lang="es-ES_tradnl" sz="1200" baseline="0" noProof="0" smtClean="0"/>
                        <a:t>Tm</a:t>
                      </a:r>
                      <a:endParaRPr lang="es-ES_tradnl" sz="12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Hojuelas de Avena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>
                          <a:solidFill>
                            <a:schemeClr val="bg1"/>
                          </a:solidFill>
                        </a:rPr>
                        <a:t>Maíz </a:t>
                      </a:r>
                    </a:p>
                    <a:p>
                      <a:pPr algn="ctr"/>
                      <a:r>
                        <a:rPr lang="es-ES_tradnl" sz="1400" noProof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Mezcla</a:t>
                      </a:r>
                      <a:r>
                        <a:rPr lang="es-ES_tradnl" sz="1400" baseline="0" noProof="0" smtClean="0"/>
                        <a:t> de Harina de Maíz y Soya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 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>
                          <a:solidFill>
                            <a:schemeClr val="bg1"/>
                          </a:solidFill>
                        </a:rPr>
                        <a:t>Pasta</a:t>
                      </a:r>
                    </a:p>
                    <a:p>
                      <a:pPr algn="ctr"/>
                      <a:r>
                        <a:rPr lang="es-ES_tradnl" sz="1400" noProof="0" dirty="0" smtClean="0">
                          <a:solidFill>
                            <a:schemeClr val="bg1"/>
                          </a:solidFill>
                        </a:rPr>
                        <a:t> 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aseline="0" noProof="0" smtClean="0">
                          <a:solidFill>
                            <a:schemeClr val="bg1"/>
                          </a:solidFill>
                        </a:rPr>
                        <a:t>Sal </a:t>
                      </a:r>
                    </a:p>
                    <a:p>
                      <a:pPr algn="ctr"/>
                      <a:r>
                        <a:rPr lang="es-ES_tradnl" sz="1400" baseline="0" noProof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TOTAL</a:t>
                      </a:r>
                      <a:r>
                        <a:rPr lang="es-ES_tradnl" sz="1400" baseline="0" noProof="0" smtClean="0"/>
                        <a:t> 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247.70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568.56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238.97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867.08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1,919.95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378.66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497.41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210.49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104.04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65.34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noProof="0" dirty="0" smtClean="0"/>
                        <a:t>5,098.21</a:t>
                      </a:r>
                      <a:endParaRPr lang="es-ES_tradnl" sz="18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7945233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Programa Mundial de Alimentos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28 de febrero de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21397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2148106" y="0"/>
            <a:ext cx="789578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Recepción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 febrero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2062895"/>
              </p:ext>
            </p:extLst>
          </p:nvPr>
        </p:nvGraphicFramePr>
        <p:xfrm>
          <a:off x="974786" y="1393425"/>
          <a:ext cx="10118784" cy="2746704"/>
        </p:xfrm>
        <a:graphic>
          <a:graphicData uri="http://schemas.openxmlformats.org/drawingml/2006/table">
            <a:tbl>
              <a:tblPr firstRow="1" bandRow="1">
                <a:solidFill>
                  <a:schemeClr val="accent2"/>
                </a:solidFill>
                <a:tableStyleId>{9DCAF9ED-07DC-4A11-8D7F-57B35C25682E}</a:tableStyleId>
              </a:tblPr>
              <a:tblGrid>
                <a:gridCol w="2454337"/>
                <a:gridCol w="2184841"/>
                <a:gridCol w="1790222"/>
                <a:gridCol w="1888506"/>
                <a:gridCol w="1800878"/>
              </a:tblGrid>
              <a:tr h="892575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Proyecto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Aceite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Frijol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Harina de Maíz y Soya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 TOTAL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Asistencia Alimentaria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0.09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noProof="0" dirty="0" smtClean="0"/>
                        <a:t>0.09</a:t>
                      </a:r>
                      <a:endParaRPr lang="es-ES_tradnl" sz="18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MAGA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52.03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21.77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noProof="0" dirty="0" smtClean="0"/>
                        <a:t>73.80</a:t>
                      </a:r>
                      <a:endParaRPr lang="es-ES_tradnl" sz="18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52.03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21.77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0.09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73.89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2925008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2348879" y="1"/>
            <a:ext cx="789578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Recepción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a  febrero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6682514"/>
              </p:ext>
            </p:extLst>
          </p:nvPr>
        </p:nvGraphicFramePr>
        <p:xfrm>
          <a:off x="186116" y="1596718"/>
          <a:ext cx="11738560" cy="3408609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180718"/>
                <a:gridCol w="908612"/>
                <a:gridCol w="848080"/>
                <a:gridCol w="866671"/>
                <a:gridCol w="885994"/>
                <a:gridCol w="1180673"/>
                <a:gridCol w="963372"/>
                <a:gridCol w="963372"/>
                <a:gridCol w="963372"/>
                <a:gridCol w="963372"/>
                <a:gridCol w="963372"/>
                <a:gridCol w="1050952"/>
              </a:tblGrid>
              <a:tr h="1540776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Proyecto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Aceite</a:t>
                      </a:r>
                      <a:endParaRPr lang="es-ES_tradnl" sz="1600" baseline="0" noProof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Arroz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Azúcar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Frijol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>
                          <a:solidFill>
                            <a:schemeClr val="bg1"/>
                          </a:solidFill>
                        </a:rPr>
                        <a:t>Harina de Maíz </a:t>
                      </a:r>
                      <a:r>
                        <a:rPr lang="es-ES_tradnl" sz="1400" noProof="0" dirty="0" err="1" smtClean="0">
                          <a:solidFill>
                            <a:schemeClr val="bg1"/>
                          </a:solidFill>
                        </a:rPr>
                        <a:t>Nixtamali-zada</a:t>
                      </a:r>
                      <a:endParaRPr lang="es-ES_tradnl" sz="1600" noProof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Hojuelas de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Avena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Maíz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Mezcla de Harina de Maíz y Soya 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Pasta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Sal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 TOTAL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MAGA</a:t>
                      </a:r>
                      <a:r>
                        <a:rPr lang="es-ES_tradnl" sz="1600" b="1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COVID-19</a:t>
                      </a:r>
                      <a:endParaRPr lang="es-ES_tradnl" sz="1600" b="1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420.92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778.06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64.82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2,877.85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563.32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6,260.48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118.36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5.07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11,088.88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MIDES COVID-19</a:t>
                      </a:r>
                      <a:endParaRPr lang="es-ES_tradnl" sz="1600" b="1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16.88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328.95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216.61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1,590.40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4,235.65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1,357.36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31.48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125.00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7.57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7,909.89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ES_tradnl" sz="1600" b="1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437.80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1,107.81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281.43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4,868.25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4,235.65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1,920.68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6,260.48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149.84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125.00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12.64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18,998.78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232289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2251775" y="0"/>
            <a:ext cx="789578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febrero 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2304564"/>
              </p:ext>
            </p:extLst>
          </p:nvPr>
        </p:nvGraphicFramePr>
        <p:xfrm>
          <a:off x="276046" y="1685867"/>
          <a:ext cx="11568022" cy="4080651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410352"/>
                <a:gridCol w="832711"/>
                <a:gridCol w="983016"/>
                <a:gridCol w="857905"/>
                <a:gridCol w="1052658"/>
                <a:gridCol w="1166071"/>
                <a:gridCol w="1034257"/>
                <a:gridCol w="1034257"/>
                <a:gridCol w="1165831"/>
                <a:gridCol w="902683"/>
                <a:gridCol w="1128281"/>
              </a:tblGrid>
              <a:tr h="1608479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Proyecto</a:t>
                      </a:r>
                      <a:endParaRPr lang="es-ES_tradnl" sz="1600" noProof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Aceite</a:t>
                      </a:r>
                      <a:endParaRPr lang="es-ES_tradnl" sz="1600" baseline="0" noProof="0" dirty="0" smtClean="0"/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Arroz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Azúcar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Frijol</a:t>
                      </a:r>
                    </a:p>
                    <a:p>
                      <a:pPr algn="ctr"/>
                      <a:r>
                        <a:rPr lang="es-ES_tradnl" sz="160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Harina de Maíz </a:t>
                      </a:r>
                      <a:r>
                        <a:rPr lang="es-ES_tradnl" sz="1400" noProof="0" dirty="0" err="1" smtClean="0"/>
                        <a:t>Nixtamali-zada</a:t>
                      </a:r>
                      <a:endParaRPr lang="es-ES_tradnl" sz="1400" noProof="0" dirty="0" smtClean="0"/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Hojuelas de</a:t>
                      </a:r>
                      <a:r>
                        <a:rPr lang="es-ES_tradnl" sz="1600" baseline="0" noProof="0" dirty="0" smtClean="0"/>
                        <a:t> Avena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Maíz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Mezcla de Harina de Maíz y Soya 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Sal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 TOTAL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Alimentos por Acciones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8.52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53.26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79.89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66.57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17.61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13.21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239.07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Asistencia Alimentaria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28.57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178.47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267.70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223.12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59.02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73.58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830.46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MAGA</a:t>
                      </a:r>
                    </a:p>
                    <a:p>
                      <a:pPr algn="ctr"/>
                      <a:r>
                        <a:rPr lang="es-ES_tradnl" sz="1600" b="0" baseline="0" noProof="0" dirty="0" smtClean="0"/>
                        <a:t> </a:t>
                      </a:r>
                      <a:r>
                        <a:rPr lang="es-ES_tradnl" sz="1600" b="0" noProof="0" dirty="0" smtClean="0"/>
                        <a:t>COVID-19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144.05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357.31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198.66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939.56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316.63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3,122.25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152.52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30.40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5,261.37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181.14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589.04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198.66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1,287.15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289.69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393.26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3,122.25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239.30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30.40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6,330.89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1179452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9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2251775" y="0"/>
            <a:ext cx="789578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a febrero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9184451"/>
              </p:ext>
            </p:extLst>
          </p:nvPr>
        </p:nvGraphicFramePr>
        <p:xfrm>
          <a:off x="275131" y="1685867"/>
          <a:ext cx="11649545" cy="3462608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410059"/>
                <a:gridCol w="832538"/>
                <a:gridCol w="982810"/>
                <a:gridCol w="857728"/>
                <a:gridCol w="1080584"/>
                <a:gridCol w="1137685"/>
                <a:gridCol w="1034042"/>
                <a:gridCol w="1034042"/>
                <a:gridCol w="1034042"/>
                <a:gridCol w="1034042"/>
                <a:gridCol w="1211973"/>
              </a:tblGrid>
              <a:tr h="1608479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Proyecto</a:t>
                      </a:r>
                      <a:endParaRPr lang="es-ES_tradnl" sz="1600" noProof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Aceite</a:t>
                      </a:r>
                      <a:endParaRPr lang="es-ES_tradnl" sz="1600" baseline="0" noProof="0" dirty="0" smtClean="0"/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Arroz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Azúcar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Frijol</a:t>
                      </a:r>
                    </a:p>
                    <a:p>
                      <a:pPr algn="ctr"/>
                      <a:r>
                        <a:rPr lang="es-ES_tradnl" sz="160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Harina de Maíz </a:t>
                      </a:r>
                      <a:r>
                        <a:rPr lang="es-ES_tradnl" sz="1400" noProof="0" dirty="0" err="1" smtClean="0"/>
                        <a:t>Nixtamali-zada</a:t>
                      </a:r>
                      <a:endParaRPr lang="es-ES_tradnl" sz="1400" noProof="0" dirty="0" smtClean="0"/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Hojuelas de</a:t>
                      </a:r>
                      <a:r>
                        <a:rPr lang="es-ES_tradnl" sz="1600" baseline="0" noProof="0" dirty="0" smtClean="0"/>
                        <a:t> Avena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Mezcla de Harina de Maíz y Soya </a:t>
                      </a:r>
                    </a:p>
                    <a:p>
                      <a:pPr algn="ctr"/>
                      <a:r>
                        <a:rPr lang="es-ES_tradnl" sz="160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Pasta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 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Sal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 TOTAL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0" noProof="0" dirty="0" smtClean="0"/>
                        <a:t>MIDES</a:t>
                      </a:r>
                      <a:endParaRPr lang="es-ES_tradnl" sz="14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0.45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0.45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0" noProof="0" dirty="0" smtClean="0"/>
                        <a:t>MIDES </a:t>
                      </a:r>
                    </a:p>
                    <a:p>
                      <a:pPr algn="ctr"/>
                      <a:r>
                        <a:rPr lang="es-ES_tradnl" sz="1400" b="0" noProof="0" dirty="0" smtClean="0"/>
                        <a:t>COVID-19</a:t>
                      </a:r>
                      <a:endParaRPr lang="es-ES_tradnl" sz="14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115.19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358.99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131.04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569.96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1,917.37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211.05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97.99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117.90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24.10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3,543.48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Total 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115.19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349.44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131.04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569.86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1,917.37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211.05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97.99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117.90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24.10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3,543.93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858728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10224</TotalTime>
  <Words>708</Words>
  <Application>Microsoft Office PowerPoint</Application>
  <PresentationFormat>Panorámica</PresentationFormat>
  <Paragraphs>473</Paragraphs>
  <Slides>12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de Office</vt:lpstr>
      <vt:lpstr>Presentación de PowerPoint</vt:lpstr>
      <vt:lpstr>Existencias diarias, promedio mensual  del manejo de alimentos en bodegas  del INDECA   Año 2021</vt:lpstr>
      <vt:lpstr>Ministerio de Agricultura, Ganadería y Alimentación  Existencia de  producto alimentario al 28 de febrero de 2021</vt:lpstr>
      <vt:lpstr>Ministerio de Desarrollo Social Existencia de  producto alimentario al 28 de febrero de 2021</vt:lpstr>
      <vt:lpstr>Programa Mundial de Alimentos Existencia de  producto alimentario al 28 de febrero de 2021</vt:lpstr>
      <vt:lpstr>Ministerio de Agricultura, Ganadería y Alimentación  Recepción de alimentos  enero  a febrero 2021</vt:lpstr>
      <vt:lpstr>Programa Mundial de Alimentos Recepción de alimentos  enero a  febrero 2021</vt:lpstr>
      <vt:lpstr>Ministerio de Agricultura, Ganadería y Alimentación  Despacho de alimentos   enero a febrero  2021</vt:lpstr>
      <vt:lpstr>Ministerio de Desarrollo Social Despacho de Alimentos enero a febrero 2021</vt:lpstr>
      <vt:lpstr>Presupuesto del INDECA 2021 Reporte de ingresos por fuente de financiamiento    enero a febrero</vt:lpstr>
      <vt:lpstr>Presupuesto 2021 Instituto Nacional de Comercialización Agrícola Reporte de egresos por grupo de gasto  enero a febrero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 Calderon</dc:creator>
  <cp:lastModifiedBy>Carlos  Calderon</cp:lastModifiedBy>
  <cp:revision>1233</cp:revision>
  <cp:lastPrinted>2017-08-11T21:19:39Z</cp:lastPrinted>
  <dcterms:created xsi:type="dcterms:W3CDTF">2017-01-05T16:19:17Z</dcterms:created>
  <dcterms:modified xsi:type="dcterms:W3CDTF">2021-03-23T18:40:06Z</dcterms:modified>
</cp:coreProperties>
</file>