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2" r:id="rId4"/>
    <p:sldId id="280" r:id="rId5"/>
    <p:sldId id="278" r:id="rId6"/>
    <p:sldId id="276" r:id="rId7"/>
    <p:sldId id="279" r:id="rId8"/>
    <p:sldId id="277" r:id="rId9"/>
    <p:sldId id="282" r:id="rId10"/>
    <p:sldId id="266" r:id="rId11"/>
    <p:sldId id="267" r:id="rId12"/>
    <p:sldId id="274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80"/>
            <p14:sldId id="278"/>
            <p14:sldId id="276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11" d="100"/>
          <a:sy n="111" d="100"/>
        </p:scale>
        <p:origin x="6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20/04/2021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20/04/2021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20/04/2021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20/04/2021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20/04/2021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20/04/2021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20/04/2021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9" name="Grupo 8"/>
          <p:cNvGrpSpPr/>
          <p:nvPr/>
        </p:nvGrpSpPr>
        <p:grpSpPr>
          <a:xfrm>
            <a:off x="2222091" y="1223543"/>
            <a:ext cx="8652388" cy="5269337"/>
            <a:chOff x="1248694" y="1457864"/>
            <a:chExt cx="10107565" cy="5451899"/>
          </a:xfrm>
        </p:grpSpPr>
        <p:grpSp>
          <p:nvGrpSpPr>
            <p:cNvPr id="2" name="Grupo 1"/>
            <p:cNvGrpSpPr/>
            <p:nvPr/>
          </p:nvGrpSpPr>
          <p:grpSpPr>
            <a:xfrm>
              <a:off x="1248694" y="1457864"/>
              <a:ext cx="10107565" cy="5451899"/>
              <a:chOff x="1248694" y="1421894"/>
              <a:chExt cx="10107565" cy="5436111"/>
            </a:xfrm>
          </p:grpSpPr>
          <p:sp>
            <p:nvSpPr>
              <p:cNvPr id="3" name="Rectángulo 2"/>
              <p:cNvSpPr/>
              <p:nvPr/>
            </p:nvSpPr>
            <p:spPr>
              <a:xfrm>
                <a:off x="1248694" y="1421894"/>
                <a:ext cx="10107565" cy="5436111"/>
              </a:xfrm>
              <a:prstGeom prst="rect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ctr"/>
                <a:endPara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EJECUCIÓN FÍSICA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FINANCIERA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ENERO  A  MARZO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2021</a:t>
                </a:r>
                <a:endParaRPr lang="es-ES" sz="4000" dirty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7" name="Imagen 6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DFDFB"/>
                  </a:clrFrom>
                  <a:clrTo>
                    <a:srgbClr val="FDFD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8696" y="1421894"/>
                <a:ext cx="10107563" cy="1048866"/>
              </a:xfrm>
              <a:prstGeom prst="rect">
                <a:avLst/>
              </a:prstGeom>
            </p:spPr>
          </p:pic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248696" y="5928851"/>
                <a:ext cx="10107563" cy="929149"/>
              </a:xfrm>
              <a:prstGeom prst="rect">
                <a:avLst/>
              </a:prstGeom>
            </p:spPr>
          </p:pic>
        </p:grpSp>
        <p:sp>
          <p:nvSpPr>
            <p:cNvPr id="6" name="Rectángulo 5"/>
            <p:cNvSpPr/>
            <p:nvPr/>
          </p:nvSpPr>
          <p:spPr>
            <a:xfrm>
              <a:off x="1248694" y="1457864"/>
              <a:ext cx="10078067" cy="5451895"/>
            </a:xfrm>
            <a:prstGeom prst="rect">
              <a:avLst/>
            </a:pr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marzo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618720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20.00%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164,329.40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32.87%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5,164,329.40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6877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(Valores expresados en Quetzales)</a:t>
            </a:r>
            <a:endParaRPr lang="es-E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marzo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55.00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991801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1,746,653.23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4,624,130.00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612,748.11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1,344,000.00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84,892.85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996,000.00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17,292.54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205,152.46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1,066,891.00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2,834,756.79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12</a:t>
            </a:fld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10766323" y="78660"/>
            <a:ext cx="1288025" cy="1091380"/>
          </a:xfrm>
          <a:prstGeom prst="ellipse">
            <a:avLst/>
          </a:prstGeom>
          <a:blipFill>
            <a:blip r:embed="rId3">
              <a:alphaModFix amt="49000"/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25557"/>
              </p:ext>
            </p:extLst>
          </p:nvPr>
        </p:nvGraphicFramePr>
        <p:xfrm>
          <a:off x="2276476" y="1011219"/>
          <a:ext cx="8056245" cy="55829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A</a:t>
                      </a:r>
                      <a:r>
                        <a:rPr lang="es-ES" sz="1400" b="1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NUAL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7,288.92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4,395.61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1,427.89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13,112.43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21,866.77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13,186.84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4,283.67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39,337.28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434712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Frijol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93.30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481.35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125.98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652.16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78.97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292.83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486.48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146.59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22.82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2,380.47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marzo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677014"/>
              </p:ext>
            </p:extLst>
          </p:nvPr>
        </p:nvGraphicFramePr>
        <p:xfrm>
          <a:off x="868545" y="2555144"/>
          <a:ext cx="10454909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08941"/>
                <a:gridCol w="1026485"/>
                <a:gridCol w="1035258"/>
                <a:gridCol w="1035258"/>
                <a:gridCol w="1198793"/>
                <a:gridCol w="924364"/>
                <a:gridCol w="1061579"/>
                <a:gridCol w="944566"/>
                <a:gridCol w="944566"/>
                <a:gridCol w="127509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T3.71m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Frijol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Pasta 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31.71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91.75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27.67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72.66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102.20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121.08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22.97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39.19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10.09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519.30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marzo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1896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433621"/>
              </p:ext>
            </p:extLst>
          </p:nvPr>
        </p:nvGraphicFramePr>
        <p:xfrm>
          <a:off x="671638" y="2540858"/>
          <a:ext cx="10694454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14343"/>
                <a:gridCol w="1031982"/>
                <a:gridCol w="1040802"/>
                <a:gridCol w="1040802"/>
                <a:gridCol w="1067265"/>
                <a:gridCol w="1067265"/>
                <a:gridCol w="1067265"/>
                <a:gridCol w="1067265"/>
                <a:gridCol w="949626"/>
                <a:gridCol w="134783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110.65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400.32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169.63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279.50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6.20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63.78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683.11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107.61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35.69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1,856.51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marzo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marzo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283879"/>
              </p:ext>
            </p:extLst>
          </p:nvPr>
        </p:nvGraphicFramePr>
        <p:xfrm>
          <a:off x="974786" y="1393425"/>
          <a:ext cx="10118783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018503"/>
                <a:gridCol w="1796863"/>
                <a:gridCol w="1796863"/>
                <a:gridCol w="1472320"/>
                <a:gridCol w="1553151"/>
                <a:gridCol w="1481083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21.77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73.80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21.77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96.39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 marzo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035732"/>
              </p:ext>
            </p:extLst>
          </p:nvPr>
        </p:nvGraphicFramePr>
        <p:xfrm>
          <a:off x="186116" y="1596718"/>
          <a:ext cx="11738560" cy="340860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433.94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918.13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89.12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3,254.15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563.32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10,480.48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118.36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15,862.57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451.42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240.91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1,813.31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4,430.53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1,386.36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31.48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125.00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7.52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8,503.46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450.82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1,369.55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330.03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5,067.45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4,430.53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1,949.68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10,480.48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149.84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125.00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12.64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24,366.03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marzo 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306163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8.52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203.48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229.81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142.01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20.01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61.71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665.53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39.15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244.84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403.54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311.87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82.51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123.20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1,205.11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210.54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489.05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230.00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1,232.47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549.89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4,543.22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239.22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7,548.99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258.21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937.37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230.00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1,865.83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453.87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652.40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4,543.22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424.13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54.60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9,419.63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marzo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421070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168.59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545.41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205.56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921.61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2,945.54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323.66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140.83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180.03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36.83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5,468.07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168.59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545.86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205.56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921.61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2,945.54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323.66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140.83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180.03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36.83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5,468.52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10485</TotalTime>
  <Words>710</Words>
  <Application>Microsoft Office PowerPoint</Application>
  <PresentationFormat>Panorámica</PresentationFormat>
  <Paragraphs>475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31 de marzo de 2021</vt:lpstr>
      <vt:lpstr>Ministerio de Desarrollo Social Existencia de  producto alimentario al 31 de marzo de 2021</vt:lpstr>
      <vt:lpstr>Programa Mundial de Alimentos Existencia de  producto alimentario al 31 de marzo de 2021</vt:lpstr>
      <vt:lpstr>Ministerio de Agricultura, Ganadería y Alimentación  Recepción de alimentos  enero  a marzo 2021</vt:lpstr>
      <vt:lpstr>Programa Mundial de Alimentos Recepción de alimentos  enero a  marzo 2021</vt:lpstr>
      <vt:lpstr>Ministerio de Agricultura, Ganadería y Alimentación  Despacho de alimentos   enero a marzo  2021</vt:lpstr>
      <vt:lpstr>Ministerio de Desarrollo Social Despacho de Alimentos enero a marzo 2021</vt:lpstr>
      <vt:lpstr>Presupuesto del INDECA 2021 Reporte de ingresos por fuente de financiamiento    enero a marzo</vt:lpstr>
      <vt:lpstr>Presupuesto 2021 Instituto Nacional de Comercialización Agrícola Reporte de egresos por grupo de gasto  enero a marzo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1250</cp:revision>
  <cp:lastPrinted>2017-08-11T21:19:39Z</cp:lastPrinted>
  <dcterms:created xsi:type="dcterms:W3CDTF">2017-01-05T16:19:17Z</dcterms:created>
  <dcterms:modified xsi:type="dcterms:W3CDTF">2021-04-20T16:07:18Z</dcterms:modified>
</cp:coreProperties>
</file>