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72" r:id="rId4"/>
    <p:sldId id="280" r:id="rId5"/>
    <p:sldId id="278" r:id="rId6"/>
    <p:sldId id="276" r:id="rId7"/>
    <p:sldId id="279" r:id="rId8"/>
    <p:sldId id="277" r:id="rId9"/>
    <p:sldId id="282" r:id="rId10"/>
    <p:sldId id="266" r:id="rId11"/>
    <p:sldId id="267" r:id="rId12"/>
    <p:sldId id="274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80"/>
            <p14:sldId id="278"/>
            <p14:sldId id="276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73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18/06/2021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18/06/2021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18/06/2021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18/06/2021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18/06/2021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18/06/2021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9" name="Grupo 8"/>
          <p:cNvGrpSpPr/>
          <p:nvPr/>
        </p:nvGrpSpPr>
        <p:grpSpPr>
          <a:xfrm>
            <a:off x="2222091" y="1223543"/>
            <a:ext cx="8652388" cy="5269337"/>
            <a:chOff x="1248694" y="1457864"/>
            <a:chExt cx="10107565" cy="5451899"/>
          </a:xfrm>
        </p:grpSpPr>
        <p:grpSp>
          <p:nvGrpSpPr>
            <p:cNvPr id="2" name="Grupo 1"/>
            <p:cNvGrpSpPr/>
            <p:nvPr/>
          </p:nvGrpSpPr>
          <p:grpSpPr>
            <a:xfrm>
              <a:off x="1248694" y="1457864"/>
              <a:ext cx="10107565" cy="5451899"/>
              <a:chOff x="1248694" y="1421894"/>
              <a:chExt cx="10107565" cy="5436111"/>
            </a:xfrm>
          </p:grpSpPr>
          <p:sp>
            <p:nvSpPr>
              <p:cNvPr id="3" name="Rectángulo 2"/>
              <p:cNvSpPr/>
              <p:nvPr/>
            </p:nvSpPr>
            <p:spPr>
              <a:xfrm>
                <a:off x="1248694" y="1421894"/>
                <a:ext cx="10107565" cy="5436111"/>
              </a:xfrm>
              <a:prstGeom prst="rect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ctr"/>
                <a:endPara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EJECUCIÓN FÍSICA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FINANCIERA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ENERO  A  MAYO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2021</a:t>
                </a:r>
                <a:endParaRPr lang="es-ES" sz="4000" dirty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7" name="Imagen 6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DFDFB"/>
                  </a:clrFrom>
                  <a:clrTo>
                    <a:srgbClr val="FDFD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8696" y="1421894"/>
                <a:ext cx="10107563" cy="1048866"/>
              </a:xfrm>
              <a:prstGeom prst="rect">
                <a:avLst/>
              </a:prstGeom>
            </p:spPr>
          </p:pic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248696" y="5928851"/>
                <a:ext cx="10107563" cy="929149"/>
              </a:xfrm>
              <a:prstGeom prst="rect">
                <a:avLst/>
              </a:prstGeom>
            </p:spPr>
          </p:pic>
        </p:grpSp>
        <p:sp>
          <p:nvSpPr>
            <p:cNvPr id="6" name="Rectángulo 5"/>
            <p:cNvSpPr/>
            <p:nvPr/>
          </p:nvSpPr>
          <p:spPr>
            <a:xfrm>
              <a:off x="1248694" y="1457864"/>
              <a:ext cx="10078067" cy="5451895"/>
            </a:xfrm>
            <a:prstGeom prst="rect">
              <a:avLst/>
            </a:pr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mayo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157829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33.33%</a:t>
                      </a:r>
                      <a:endParaRPr lang="es-ES_tradnl" sz="20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245,922.49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49.18%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7,245,922.49</a:t>
                      </a:r>
                      <a:endParaRPr lang="es-ES_tradnl" sz="20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mayo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633797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2,909,681.99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4,734,130.00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979,974.97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1,234,000.00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198,072.85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996,000.00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104,691.54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205,152.46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1,066,891.00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  <a:endParaRPr lang="es-ES_tradnl" sz="200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4,565,591.41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12</a:t>
            </a:fld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10766323" y="78660"/>
            <a:ext cx="1288025" cy="1091380"/>
          </a:xfrm>
          <a:prstGeom prst="ellipse">
            <a:avLst/>
          </a:prstGeom>
          <a:blipFill>
            <a:blip r:embed="rId3">
              <a:alphaModFix amt="49000"/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93268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2,889.67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3,887.02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61.96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6,838.65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5,228.65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4,054.91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944.07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10,227.62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26,143.33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20,274.54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4,720.35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51,138.12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869198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137.83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551.78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233.99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636.77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443.21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2,299.03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106.71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46.94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4,462.91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mayo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336062"/>
              </p:ext>
            </p:extLst>
          </p:nvPr>
        </p:nvGraphicFramePr>
        <p:xfrm>
          <a:off x="2219417" y="2555144"/>
          <a:ext cx="8247355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81102"/>
                <a:gridCol w="1303379"/>
                <a:gridCol w="1522167"/>
                <a:gridCol w="1173711"/>
                <a:gridCol w="1347940"/>
                <a:gridCol w="161905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dirty="0" smtClean="0"/>
                        <a:t>Harina</a:t>
                      </a:r>
                      <a:r>
                        <a:rPr lang="es-ES_tradnl" sz="12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dirty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0.12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1.17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2.35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mayo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41896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532187"/>
              </p:ext>
            </p:extLst>
          </p:nvPr>
        </p:nvGraphicFramePr>
        <p:xfrm>
          <a:off x="671638" y="2540858"/>
          <a:ext cx="10694454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14343"/>
                <a:gridCol w="1031982"/>
                <a:gridCol w="1040802"/>
                <a:gridCol w="1040802"/>
                <a:gridCol w="1067265"/>
                <a:gridCol w="1067265"/>
                <a:gridCol w="1067265"/>
                <a:gridCol w="1067265"/>
                <a:gridCol w="949626"/>
                <a:gridCol w="1347839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102.63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633.63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13.67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503.55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244.37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213.64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255.82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3.38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2,637.17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mayo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mayo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926130"/>
              </p:ext>
            </p:extLst>
          </p:nvPr>
        </p:nvGraphicFramePr>
        <p:xfrm>
          <a:off x="2077374" y="1393425"/>
          <a:ext cx="8078680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1776099"/>
                <a:gridCol w="1581076"/>
                <a:gridCol w="1581076"/>
                <a:gridCol w="1366631"/>
                <a:gridCol w="177379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52.03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74.62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 mayo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377258"/>
              </p:ext>
            </p:extLst>
          </p:nvPr>
        </p:nvGraphicFramePr>
        <p:xfrm>
          <a:off x="186116" y="1596718"/>
          <a:ext cx="11738560" cy="402665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371.88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162.68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3,145.29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530.13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12,575.57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17,510.29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 VISAN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131.71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679.98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519.53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892.94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272.04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238.84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2,735.04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10.15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327.56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175.58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1,986.56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3,982.28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1,421.13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34.65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7,957.71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493.44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1,674.17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338.27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5,651.37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4,875.22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2,223.30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12,575.57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257.22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104.33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10.14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28,203.04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mayo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39827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27.47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335.73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423.28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301.59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59.18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88.89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1,236.14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47.31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339.20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504.29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379.30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99.32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180.78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1,550.21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210.54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500.41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230.00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1,232.47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552.78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4,543.33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239.83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7,563.85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285.32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1,175.34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230.00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2,160.04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680.89</a:t>
                      </a:r>
                      <a:endParaRPr lang="es-ES_tradnl" sz="1600" b="1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711.28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4,543.22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509.50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54.60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10,350.20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mayo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9522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226.98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716.97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1,252.94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3,207.85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447.25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6,603.36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226.98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717.42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268.60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1,252.94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3,207.85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447.25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248.14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45.63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6,603.81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11128</TotalTime>
  <Words>707</Words>
  <Application>Microsoft Office PowerPoint</Application>
  <PresentationFormat>Panorámica</PresentationFormat>
  <Paragraphs>470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31 de mayo de 2021</vt:lpstr>
      <vt:lpstr>Ministerio de Desarrollo Social Existencia de  producto alimentario al 31 de mayo de 2021</vt:lpstr>
      <vt:lpstr>Programa Mundial de Alimentos Existencia de  producto alimentario al 31 de mayo de 2021</vt:lpstr>
      <vt:lpstr>Ministerio de Agricultura, Ganadería y Alimentación  Recepción de alimentos  enero  a mayo 2021</vt:lpstr>
      <vt:lpstr>Programa Mundial de Alimentos Recepción de alimentos  enero a  mayo 2021</vt:lpstr>
      <vt:lpstr>Ministerio de Agricultura, Ganadería y Alimentación  Despacho de alimentos   enero a mayo 2021</vt:lpstr>
      <vt:lpstr>Ministerio de Desarrollo Social Despacho de Alimentos enero a mayo 2021</vt:lpstr>
      <vt:lpstr>Presupuesto del INDECA 2021 Reporte de ingresos por fuente de financiamiento    enero a mayo</vt:lpstr>
      <vt:lpstr>Presupuesto 2021 Instituto Nacional de Comercialización Agrícola Reporte de egresos por grupo de gasto  enero a mayo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1294</cp:revision>
  <cp:lastPrinted>2017-08-11T21:19:39Z</cp:lastPrinted>
  <dcterms:created xsi:type="dcterms:W3CDTF">2017-01-05T16:19:17Z</dcterms:created>
  <dcterms:modified xsi:type="dcterms:W3CDTF">2021-06-18T18:36:36Z</dcterms:modified>
</cp:coreProperties>
</file>