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72" r:id="rId4"/>
    <p:sldId id="280" r:id="rId5"/>
    <p:sldId id="278" r:id="rId6"/>
    <p:sldId id="276" r:id="rId7"/>
    <p:sldId id="279" r:id="rId8"/>
    <p:sldId id="277" r:id="rId9"/>
    <p:sldId id="282" r:id="rId10"/>
    <p:sldId id="266" r:id="rId11"/>
    <p:sldId id="267" r:id="rId12"/>
    <p:sldId id="274" r:id="rId13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80"/>
            <p14:sldId id="278"/>
            <p14:sldId id="276"/>
            <p14:sldId id="279"/>
            <p14:sldId id="277"/>
            <p14:sldId id="282"/>
            <p14:sldId id="266"/>
            <p14:sldId id="26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714" autoAdjust="0"/>
  </p:normalViewPr>
  <p:slideViewPr>
    <p:cSldViewPr snapToGrid="0" showGuides="1">
      <p:cViewPr varScale="1">
        <p:scale>
          <a:sx n="97" d="100"/>
          <a:sy n="97" d="100"/>
        </p:scale>
        <p:origin x="96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12/07/2021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12/07/2021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28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39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5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062741" y="1122363"/>
            <a:ext cx="993792" cy="207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N D E C A</a:t>
            </a:r>
            <a:endParaRPr lang="es-GT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12/07/2021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875" y="0"/>
            <a:ext cx="1061525" cy="115546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2" y="95997"/>
            <a:ext cx="1840546" cy="8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12/07/2021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12/07/2021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12/07/2021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12/07/2021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12/07/2021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12/07/2021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12/07/2021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12/07/2021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12/07/2021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12/07/2021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12/07/2021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grpSp>
        <p:nvGrpSpPr>
          <p:cNvPr id="10" name="Grupo 9"/>
          <p:cNvGrpSpPr/>
          <p:nvPr/>
        </p:nvGrpSpPr>
        <p:grpSpPr>
          <a:xfrm>
            <a:off x="2605909" y="0"/>
            <a:ext cx="7822411" cy="6858005"/>
            <a:chOff x="2900515" y="115408"/>
            <a:chExt cx="7822411" cy="3746377"/>
          </a:xfrm>
        </p:grpSpPr>
        <p:sp>
          <p:nvSpPr>
            <p:cNvPr id="3" name="Rectángulo 2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ln w="762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anchor="ctr" anchorCtr="0"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0">
                    <a:solidFill>
                      <a:srgbClr val="C00000"/>
                    </a:solidFill>
                  </a:ln>
                  <a:solidFill>
                    <a:srgbClr val="FFC000"/>
                  </a:solidFill>
                  <a:effectLst>
                    <a:outerShdw blurRad="60007" dist="310007" dir="7680000" sx="101000" sy="101000" kx="1300200" algn="ctr" rotWithShape="0">
                      <a:schemeClr val="accent2"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EJECUCIÓN FÍSICA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0">
                    <a:solidFill>
                      <a:srgbClr val="C00000"/>
                    </a:solidFill>
                  </a:ln>
                  <a:solidFill>
                    <a:srgbClr val="FFC000"/>
                  </a:solidFill>
                  <a:effectLst>
                    <a:outerShdw blurRad="60007" dist="310007" dir="7680000" sx="101000" sy="101000" kx="1300200" algn="ctr" rotWithShape="0">
                      <a:schemeClr val="accent2"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Y 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0">
                    <a:solidFill>
                      <a:srgbClr val="C00000"/>
                    </a:solidFill>
                  </a:ln>
                  <a:solidFill>
                    <a:srgbClr val="FFC000"/>
                  </a:solidFill>
                  <a:effectLst>
                    <a:outerShdw blurRad="60007" dist="310007" dir="7680000" sx="101000" sy="101000" kx="1300200" algn="ctr" rotWithShape="0">
                      <a:schemeClr val="accent2"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FINANCIERA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0">
                    <a:solidFill>
                      <a:srgbClr val="C00000"/>
                    </a:solidFill>
                  </a:ln>
                  <a:solidFill>
                    <a:srgbClr val="FFC000"/>
                  </a:solidFill>
                  <a:effectLst>
                    <a:outerShdw blurRad="60007" dist="310007" dir="7680000" sx="101000" sy="101000" kx="1300200" algn="ctr" rotWithShape="0">
                      <a:schemeClr val="accent2"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ENERO  A  JUNIO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0">
                    <a:solidFill>
                      <a:srgbClr val="C00000"/>
                    </a:solidFill>
                  </a:ln>
                  <a:solidFill>
                    <a:srgbClr val="FFC000"/>
                  </a:solidFill>
                  <a:effectLst>
                    <a:outerShdw blurRad="60007" dist="310007" dir="7680000" sx="101000" sy="101000" kx="1300200" algn="ctr" rotWithShape="0">
                      <a:schemeClr val="accent2"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es-ES" sz="4800" dirty="0">
                <a:ln w="0">
                  <a:solidFill>
                    <a:srgbClr val="C00000"/>
                  </a:solidFill>
                </a:ln>
                <a:solidFill>
                  <a:srgbClr val="FFC000"/>
                </a:solidFill>
                <a:effectLst>
                  <a:outerShdw blurRad="60007" dist="310007" dir="7680000" sx="101000" sy="101000" kx="1300200" algn="ctr" rotWithShape="0">
                    <a:schemeClr val="accent2">
                      <a:alpha val="32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ángulo 5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10000">
        <p14:vortex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905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junio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3758105"/>
              </p:ext>
            </p:extLst>
          </p:nvPr>
        </p:nvGraphicFramePr>
        <p:xfrm>
          <a:off x="1004714" y="1784701"/>
          <a:ext cx="10543824" cy="36057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96444"/>
                <a:gridCol w="2024841"/>
                <a:gridCol w="2157335"/>
                <a:gridCol w="2174457"/>
                <a:gridCol w="1590747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Fuente</a:t>
                      </a:r>
                      <a:r>
                        <a:rPr lang="es-ES_tradnl" sz="2100" baseline="0" noProof="0" dirty="0" smtClean="0"/>
                        <a:t> de financiamiento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Asignado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Percibido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% Percibido s/vigente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2000" noProof="0" dirty="0" smtClean="0"/>
                        <a:t>21 Ingresos Tributarios      IVA PAZ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6,300,000.00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42.00%</a:t>
                      </a:r>
                      <a:endParaRPr lang="es-ES_tradnl" sz="20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802">
                <a:tc>
                  <a:txBody>
                    <a:bodyPr/>
                    <a:lstStyle/>
                    <a:p>
                      <a:pPr algn="l"/>
                      <a:r>
                        <a:rPr lang="es-ES_tradnl" sz="2000" noProof="0" dirty="0" smtClean="0"/>
                        <a:t>31 Ingresos</a:t>
                      </a:r>
                      <a:r>
                        <a:rPr lang="es-ES_tradnl" sz="2000" baseline="0" noProof="0" dirty="0" smtClean="0"/>
                        <a:t> propios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269,955.87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53.99%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2000" noProof="0" dirty="0" smtClean="0"/>
                        <a:t>32</a:t>
                      </a:r>
                      <a:r>
                        <a:rPr lang="es-ES_tradnl" sz="2000" baseline="0" noProof="0" dirty="0" smtClean="0"/>
                        <a:t> Disminución de Caja y Bancos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100%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8,569,955.87</a:t>
                      </a:r>
                      <a:endParaRPr lang="es-ES_tradnl" sz="20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754966" y="6104588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49.00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250726" y="1427530"/>
            <a:ext cx="8051800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651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junio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539067" y="544133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63.00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892855"/>
              </p:ext>
            </p:extLst>
          </p:nvPr>
        </p:nvGraphicFramePr>
        <p:xfrm>
          <a:off x="1972734" y="1521674"/>
          <a:ext cx="8820186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3133"/>
                <a:gridCol w="2438400"/>
                <a:gridCol w="24786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8,518,979.00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3,498,548.48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4,934,130.00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1,160,618.06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1,234,000.00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237,913.85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1,506,000.00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104,691.54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264,406.85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Asignaciones Globales      “900”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356,891.00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168,017.60</a:t>
                      </a:r>
                      <a:endParaRPr lang="es-ES_tradnl" sz="200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s-ES_tradnl" sz="2000" b="1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,434,196.38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12</a:t>
            </a:fld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Elipse 4"/>
          <p:cNvSpPr/>
          <p:nvPr/>
        </p:nvSpPr>
        <p:spPr>
          <a:xfrm>
            <a:off x="127819" y="157316"/>
            <a:ext cx="1288025" cy="1091380"/>
          </a:xfrm>
          <a:prstGeom prst="ellipse">
            <a:avLst/>
          </a:prstGeom>
          <a:blipFill>
            <a:blip r:embed="rId3">
              <a:alphaModFix amt="49000"/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6577628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6477" y="113876"/>
            <a:ext cx="805624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152742"/>
              </p:ext>
            </p:extLst>
          </p:nvPr>
        </p:nvGraphicFramePr>
        <p:xfrm>
          <a:off x="2276476" y="1011219"/>
          <a:ext cx="8056245" cy="57963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3"/>
                <a:gridCol w="1608713"/>
                <a:gridCol w="1608713"/>
                <a:gridCol w="1608713"/>
                <a:gridCol w="1608713"/>
              </a:tblGrid>
              <a:tr h="37084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5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707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10,524.80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5,081.60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1,797.42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17,403.82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7,918.57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4,823.69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1,673.85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14,416.11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3,423.40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3,281.55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812.40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7,517.35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1,386.79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3,200.68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374.72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4,962.19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2,889.67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3,887.02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61.96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6,838.65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1,777.96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5,608.20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2.35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7,388.51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4,653.53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4,313.79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787.12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9,754.44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75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27,921.19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25,882.74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4,722.70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58,526.63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12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248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135" y="6544637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</a:t>
            </a:r>
            <a:r>
              <a:rPr lang="es-ES" sz="1100" b="1" dirty="0" smtClean="0"/>
              <a:t>Toneladas </a:t>
            </a:r>
            <a:r>
              <a:rPr lang="es-ES" sz="1100" b="1" dirty="0"/>
              <a:t>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1785992"/>
              </p:ext>
            </p:extLst>
          </p:nvPr>
        </p:nvGraphicFramePr>
        <p:xfrm>
          <a:off x="706704" y="2530867"/>
          <a:ext cx="1077859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8663"/>
                <a:gridCol w="1046551"/>
                <a:gridCol w="1055496"/>
                <a:gridCol w="1055496"/>
                <a:gridCol w="1082332"/>
                <a:gridCol w="1082332"/>
                <a:gridCol w="1082332"/>
                <a:gridCol w="1082332"/>
                <a:gridCol w="963032"/>
                <a:gridCol w="130002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189.47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970.32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242.39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1,317.78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518.84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539.30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2,342.49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167.93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45.17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6,333.70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30 de Junio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349844"/>
              </p:ext>
            </p:extLst>
          </p:nvPr>
        </p:nvGraphicFramePr>
        <p:xfrm>
          <a:off x="2323478" y="2555144"/>
          <a:ext cx="7945233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38954"/>
                <a:gridCol w="1463977"/>
                <a:gridCol w="1709723"/>
                <a:gridCol w="1803630"/>
                <a:gridCol w="1528949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dirty="0" smtClean="0"/>
                        <a:t>Harina</a:t>
                      </a:r>
                      <a:r>
                        <a:rPr lang="es-ES_tradnl" sz="12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dirty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Mezcla</a:t>
                      </a:r>
                      <a:r>
                        <a:rPr lang="es-ES_tradnl" sz="1400" baseline="0" noProof="0" dirty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TOTAL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0.12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1.17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2.35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30 de junio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41896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911193"/>
              </p:ext>
            </p:extLst>
          </p:nvPr>
        </p:nvGraphicFramePr>
        <p:xfrm>
          <a:off x="671638" y="2540858"/>
          <a:ext cx="10363305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78721"/>
                <a:gridCol w="1097479"/>
                <a:gridCol w="1106859"/>
                <a:gridCol w="1106859"/>
                <a:gridCol w="1135001"/>
                <a:gridCol w="1135001"/>
                <a:gridCol w="1135001"/>
                <a:gridCol w="1135001"/>
                <a:gridCol w="1433383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TOTAL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42.40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210.66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13.67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346.20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220.18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85.65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111.08</a:t>
                      </a:r>
                      <a:endParaRPr lang="es-ES_tradnl" sz="14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119.05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1,148.90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30 de junio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junio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926130"/>
              </p:ext>
            </p:extLst>
          </p:nvPr>
        </p:nvGraphicFramePr>
        <p:xfrm>
          <a:off x="2077374" y="1393425"/>
          <a:ext cx="8078680" cy="2746704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1776099"/>
                <a:gridCol w="1581076"/>
                <a:gridCol w="1581076"/>
                <a:gridCol w="1366631"/>
                <a:gridCol w="1773798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Harina de Maíz y Soya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22.50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22.59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52.03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22.50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74.62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9250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348879" y="1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 junio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249466"/>
              </p:ext>
            </p:extLst>
          </p:nvPr>
        </p:nvGraphicFramePr>
        <p:xfrm>
          <a:off x="186116" y="1596718"/>
          <a:ext cx="11738560" cy="402665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0718"/>
                <a:gridCol w="908612"/>
                <a:gridCol w="848080"/>
                <a:gridCol w="866671"/>
                <a:gridCol w="885994"/>
                <a:gridCol w="1180673"/>
                <a:gridCol w="963372"/>
                <a:gridCol w="963372"/>
                <a:gridCol w="963372"/>
                <a:gridCol w="963372"/>
                <a:gridCol w="963372"/>
                <a:gridCol w="1050952"/>
              </a:tblGrid>
              <a:tr h="1540776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  <a:endParaRPr lang="es-ES_tradnl" sz="1600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Harina de Maíz </a:t>
                      </a:r>
                      <a:r>
                        <a:rPr lang="es-ES_tradnl" sz="1400" noProof="0" dirty="0" err="1" smtClean="0">
                          <a:solidFill>
                            <a:schemeClr val="bg1"/>
                          </a:solidFill>
                        </a:rPr>
                        <a:t>Nixtamali-zada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</a:t>
                      </a:r>
                      <a:r>
                        <a:rPr lang="es-ES_tradnl" sz="16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371.88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666.63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170.18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3,151.19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530.13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12,781.05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53.03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17,729.17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 VISAN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154.04</a:t>
                      </a:r>
                      <a:endParaRPr lang="es-ES_tradnl" sz="14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903.55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1,355.98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1,238.97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297.45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261.81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4,211.81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MIDES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-10.15</a:t>
                      </a:r>
                      <a:endParaRPr lang="es-ES_tradnl" sz="14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327.56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175.58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1,986.56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3,982.28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1,421.13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-34.65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104.33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7,957.71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515.77</a:t>
                      </a:r>
                      <a:endParaRPr lang="es-ES_tradnl" sz="1400" b="1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1,897.75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345.77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6,493.72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5,221.26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2,248.71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12,781.05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280.19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104.33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10.14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29,898.68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junio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200196"/>
              </p:ext>
            </p:extLst>
          </p:nvPr>
        </p:nvGraphicFramePr>
        <p:xfrm>
          <a:off x="276046" y="1685867"/>
          <a:ext cx="11568022" cy="40806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352"/>
                <a:gridCol w="832711"/>
                <a:gridCol w="983016"/>
                <a:gridCol w="857905"/>
                <a:gridCol w="1052658"/>
                <a:gridCol w="1166071"/>
                <a:gridCol w="1034257"/>
                <a:gridCol w="1034257"/>
                <a:gridCol w="1165831"/>
                <a:gridCol w="902683"/>
                <a:gridCol w="1128281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Alimentos por Acciones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38.79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406.53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529.49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390.09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82.59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113.87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1,561.37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63.87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442.70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659.4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508.68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133.55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206.45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2,014.78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</a:p>
                    <a:p>
                      <a:pPr algn="ctr"/>
                      <a:r>
                        <a:rPr lang="es-ES_tradnl" sz="1600" b="0" baseline="0" noProof="0" dirty="0" smtClean="0"/>
                        <a:t> </a:t>
                      </a:r>
                      <a:r>
                        <a:rPr lang="es-ES_tradnl" sz="1600" b="0" noProof="0" dirty="0" smtClean="0"/>
                        <a:t>COVID-19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216.07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518.92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240.10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1,244.76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565.48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4,621.46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246.45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53.91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7,707.15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318.74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1,368.15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240.10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2,433.78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898.77</a:t>
                      </a:r>
                      <a:endParaRPr lang="es-ES_tradnl" sz="1600" b="1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781.62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4,621.46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566.78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53.91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11,283.30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junio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09522"/>
              </p:ext>
            </p:extLst>
          </p:nvPr>
        </p:nvGraphicFramePr>
        <p:xfrm>
          <a:off x="275131" y="1685867"/>
          <a:ext cx="11649545" cy="346260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059"/>
                <a:gridCol w="832538"/>
                <a:gridCol w="982810"/>
                <a:gridCol w="857728"/>
                <a:gridCol w="1080584"/>
                <a:gridCol w="1137685"/>
                <a:gridCol w="1034042"/>
                <a:gridCol w="1034042"/>
                <a:gridCol w="1034042"/>
                <a:gridCol w="1034042"/>
                <a:gridCol w="1211973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smtClean="0"/>
                        <a:t>0.45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 </a:t>
                      </a:r>
                    </a:p>
                    <a:p>
                      <a:pPr algn="ctr"/>
                      <a:r>
                        <a:rPr lang="es-ES_tradnl" sz="1400" b="0" noProof="0" dirty="0" smtClean="0"/>
                        <a:t>COVID-19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226.98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716.97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268.60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1,252.94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3,207.85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447.25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189.01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248.14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45.63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6,603.36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Total 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226.98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717.42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268.60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1,252.94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3,207.85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447.25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189.01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248.14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45.63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6,603.81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8587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11347</TotalTime>
  <Words>701</Words>
  <Application>Microsoft Office PowerPoint</Application>
  <PresentationFormat>Panorámica</PresentationFormat>
  <Paragraphs>462</Paragraphs>
  <Slides>12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2021</vt:lpstr>
      <vt:lpstr>Ministerio de Agricultura, Ganadería y Alimentación  Existencia de  producto alimentario al 30 de Junio de 2021</vt:lpstr>
      <vt:lpstr>Ministerio de Desarrollo Social Existencia de  producto alimentario al 30 de junio de 2021</vt:lpstr>
      <vt:lpstr>Programa Mundial de Alimentos Existencia de  producto alimentario al 30 de junio de 2021</vt:lpstr>
      <vt:lpstr>Ministerio de Agricultura, Ganadería y Alimentación  Recepción de alimentos  enero  a junio 2021</vt:lpstr>
      <vt:lpstr>Programa Mundial de Alimentos Recepción de alimentos  enero a  junio 2021</vt:lpstr>
      <vt:lpstr>Ministerio de Agricultura, Ganadería y Alimentación  Despacho de alimentos   enero a junio 2021</vt:lpstr>
      <vt:lpstr>Ministerio de Desarrollo Social Despacho de Alimentos enero a junio 2021</vt:lpstr>
      <vt:lpstr>Presupuesto del INDECA 2021 Reporte de ingresos por fuente de financiamiento    enero a junio</vt:lpstr>
      <vt:lpstr>Presupuesto 2021 Instituto Nacional de Comercialización Agrícola Reporte de egresos por grupo de gasto  enero a junio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1317</cp:revision>
  <cp:lastPrinted>2017-08-11T21:19:39Z</cp:lastPrinted>
  <dcterms:created xsi:type="dcterms:W3CDTF">2017-01-05T16:19:17Z</dcterms:created>
  <dcterms:modified xsi:type="dcterms:W3CDTF">2021-07-12T17:14:27Z</dcterms:modified>
</cp:coreProperties>
</file>