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6" r:id="rId2"/>
    <p:sldId id="268" r:id="rId3"/>
    <p:sldId id="272" r:id="rId4"/>
    <p:sldId id="278" r:id="rId5"/>
    <p:sldId id="283" r:id="rId6"/>
    <p:sldId id="276" r:id="rId7"/>
    <p:sldId id="284" r:id="rId8"/>
    <p:sldId id="279" r:id="rId9"/>
    <p:sldId id="277" r:id="rId10"/>
    <p:sldId id="282" r:id="rId11"/>
    <p:sldId id="266" r:id="rId12"/>
    <p:sldId id="267" r:id="rId13"/>
    <p:sldId id="274" r:id="rId14"/>
  </p:sldIdLst>
  <p:sldSz cx="12192000" cy="6858000"/>
  <p:notesSz cx="6858000" cy="9313863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predeterminada" id="{17209B8F-0D8E-4635-BCC2-5E37B78FE232}">
          <p14:sldIdLst>
            <p14:sldId id="256"/>
            <p14:sldId id="268"/>
            <p14:sldId id="272"/>
            <p14:sldId id="278"/>
            <p14:sldId id="283"/>
            <p14:sldId id="276"/>
            <p14:sldId id="284"/>
            <p14:sldId id="279"/>
            <p14:sldId id="277"/>
            <p14:sldId id="282"/>
            <p14:sldId id="266"/>
            <p14:sldId id="267"/>
            <p14:sldId id="27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Estilo claro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Estilo claro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Estilo medio 1 - Énfasis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DCAF9ED-07DC-4A11-8D7F-57B35C25682E}" styleName="Estilo medio 1 - Énfasis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62" autoAdjust="0"/>
    <p:restoredTop sz="94714" autoAdjust="0"/>
  </p:normalViewPr>
  <p:slideViewPr>
    <p:cSldViewPr snapToGrid="0" showGuides="1">
      <p:cViewPr varScale="1">
        <p:scale>
          <a:sx n="108" d="100"/>
          <a:sy n="108" d="100"/>
        </p:scale>
        <p:origin x="73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8766"/>
    </p:cViewPr>
  </p:sorterViewPr>
  <p:notesViewPr>
    <p:cSldViewPr snapToGrid="0" showGuides="1">
      <p:cViewPr varScale="1">
        <p:scale>
          <a:sx n="85" d="100"/>
          <a:sy n="85" d="100"/>
        </p:scale>
        <p:origin x="380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884027" y="0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E195C1-D601-4B0B-A5E8-D44D40101967}" type="datetimeFigureOut">
              <a:rPr lang="es-ES" smtClean="0"/>
              <a:t>20/09/2021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884027" y="8846262"/>
            <a:ext cx="2972421" cy="46760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0A706C-C6A8-4F67-A696-F23EEBCCA9D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596909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731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9F9843A-DD9D-405E-904D-F72D642C8D97}" type="datetimeFigureOut">
              <a:rPr lang="es-ES" smtClean="0"/>
              <a:t>20/09/2021</a:t>
            </a:fld>
            <a:endParaRPr lang="es-ES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35000" y="1163638"/>
            <a:ext cx="5588000" cy="31432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s-ES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82296"/>
            <a:ext cx="5486400" cy="3667334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846554"/>
            <a:ext cx="2971800" cy="467309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61952F3-5C1C-472C-B810-889AADF66161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723393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74264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0939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19580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2975621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6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932850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044075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8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595038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9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892330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10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32539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635000" y="1163638"/>
            <a:ext cx="5588000" cy="314325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61952F3-5C1C-472C-B810-889AADF66161}" type="slidenum">
              <a:rPr lang="es-ES" smtClean="0"/>
              <a:t>11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5548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Imagen 12"/>
          <p:cNvPicPr>
            <a:picLocks noChangeAspect="1"/>
          </p:cNvPicPr>
          <p:nvPr userDrawn="1"/>
        </p:nvPicPr>
        <p:blipFill>
          <a:blip r:embed="rId2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5"/>
            <a:ext cx="12192000" cy="6858005"/>
          </a:xfrm>
          <a:prstGeom prst="rect">
            <a:avLst/>
          </a:prstGeom>
        </p:spPr>
      </p:pic>
      <p:sp>
        <p:nvSpPr>
          <p:cNvPr id="11" name="Rectángulo 10"/>
          <p:cNvSpPr/>
          <p:nvPr userDrawn="1"/>
        </p:nvSpPr>
        <p:spPr>
          <a:xfrm>
            <a:off x="11062741" y="1122363"/>
            <a:ext cx="993792" cy="2072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GT" sz="1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N D E C A</a:t>
            </a:r>
            <a:endParaRPr lang="es-GT" sz="1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95" indent="0" algn="ctr">
              <a:buNone/>
              <a:defRPr sz="2000"/>
            </a:lvl2pPr>
            <a:lvl3pPr marL="914388" indent="0" algn="ctr">
              <a:buNone/>
              <a:defRPr sz="1801"/>
            </a:lvl3pPr>
            <a:lvl4pPr marL="1371583" indent="0" algn="ctr">
              <a:buNone/>
              <a:defRPr sz="1600"/>
            </a:lvl4pPr>
            <a:lvl5pPr marL="1828777" indent="0" algn="ctr">
              <a:buNone/>
              <a:defRPr sz="1600"/>
            </a:lvl5pPr>
            <a:lvl6pPr marL="2285972" indent="0" algn="ctr">
              <a:buNone/>
              <a:defRPr sz="1600"/>
            </a:lvl6pPr>
            <a:lvl7pPr marL="2743165" indent="0" algn="ctr">
              <a:buNone/>
              <a:defRPr sz="1600"/>
            </a:lvl7pPr>
            <a:lvl8pPr marL="3200360" indent="0" algn="ctr">
              <a:buNone/>
              <a:defRPr sz="1600"/>
            </a:lvl8pPr>
            <a:lvl9pPr marL="3657555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C01E8-FA3E-4C72-B8B3-63559C12F5E2}" type="datetime1">
              <a:rPr lang="es-ES" smtClean="0"/>
              <a:t>20/09/2021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9181476" y="6492880"/>
            <a:ext cx="2743200" cy="365125"/>
          </a:xfrm>
        </p:spPr>
        <p:txBody>
          <a:bodyPr/>
          <a:lstStyle>
            <a:lvl1pPr>
              <a:defRPr sz="1401" b="1" cap="none" spc="0">
                <a:ln w="10160">
                  <a:solidFill>
                    <a:schemeClr val="bg1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fld id="{E1471642-554C-4129-AACD-A60A5C1E4227}" type="slidenum">
              <a:rPr lang="es-ES" smtClean="0"/>
              <a:pPr/>
              <a:t>‹Nº›</a:t>
            </a:fld>
            <a:endParaRPr lang="es-ES" dirty="0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28875" y="0"/>
            <a:ext cx="1061525" cy="1155464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</p:pic>
      <p:pic>
        <p:nvPicPr>
          <p:cNvPr id="7" name="Imagen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82" y="95997"/>
            <a:ext cx="1840546" cy="834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7081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94A94-AD3F-4F1A-BFFC-49BD08E9D6B0}" type="datetime1">
              <a:rPr lang="es-ES" smtClean="0"/>
              <a:t>20/09/2021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29489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3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55D708-962F-4063-9A72-D58CF172A42D}" type="datetime1">
              <a:rPr lang="es-ES" smtClean="0"/>
              <a:t>20/09/2021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99513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2934D6-72CB-4035-BB1E-841E95607CD7}" type="datetime1">
              <a:rPr lang="es-ES" smtClean="0"/>
              <a:t>20/09/2021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937186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2" y="1709742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2" y="4589468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9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88" indent="0">
              <a:buNone/>
              <a:defRPr sz="1801">
                <a:solidFill>
                  <a:schemeClr val="tx1">
                    <a:tint val="75000"/>
                  </a:schemeClr>
                </a:solidFill>
              </a:defRPr>
            </a:lvl3pPr>
            <a:lvl4pPr marL="137158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7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6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6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5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6F688-2A5E-4090-8F47-FF8B518BD8B0}" type="datetime1">
              <a:rPr lang="es-ES" smtClean="0"/>
              <a:t>20/09/2021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95219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1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F8664B-20E1-4255-A571-B968802F2F39}" type="datetime1">
              <a:rPr lang="es-ES" smtClean="0"/>
              <a:t>20/09/2021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88347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9" y="365129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91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91" y="2505076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95" indent="0">
              <a:buNone/>
              <a:defRPr sz="2000" b="1"/>
            </a:lvl2pPr>
            <a:lvl3pPr marL="914388" indent="0">
              <a:buNone/>
              <a:defRPr sz="1801" b="1"/>
            </a:lvl3pPr>
            <a:lvl4pPr marL="1371583" indent="0">
              <a:buNone/>
              <a:defRPr sz="1600" b="1"/>
            </a:lvl4pPr>
            <a:lvl5pPr marL="1828777" indent="0">
              <a:buNone/>
              <a:defRPr sz="1600" b="1"/>
            </a:lvl5pPr>
            <a:lvl6pPr marL="2285972" indent="0">
              <a:buNone/>
              <a:defRPr sz="1600" b="1"/>
            </a:lvl6pPr>
            <a:lvl7pPr marL="2743165" indent="0">
              <a:buNone/>
              <a:defRPr sz="1600" b="1"/>
            </a:lvl7pPr>
            <a:lvl8pPr marL="3200360" indent="0">
              <a:buNone/>
              <a:defRPr sz="1600" b="1"/>
            </a:lvl8pPr>
            <a:lvl9pPr marL="3657555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3" y="2505076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251BF9-2ED0-4805-8B78-ED325DFBDF30}" type="datetime1">
              <a:rPr lang="es-ES" smtClean="0"/>
              <a:t>20/09/2021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72322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4C3118-A586-44BF-96DD-84616D1DA543}" type="datetime1">
              <a:rPr lang="es-ES" smtClean="0"/>
              <a:t>20/09/2021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55630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FAAA9E-6B08-4CE1-9E0E-7B93A8DD95AA}" type="datetime1">
              <a:rPr lang="es-ES" smtClean="0"/>
              <a:t>20/09/2021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130454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641AF5-621F-42E7-9F69-6B7CEEEE5ED2}" type="datetime1">
              <a:rPr lang="es-ES" smtClean="0"/>
              <a:t>20/09/2021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43872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90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9"/>
            <a:ext cx="6172201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95" indent="0">
              <a:buNone/>
              <a:defRPr sz="2800"/>
            </a:lvl2pPr>
            <a:lvl3pPr marL="914388" indent="0">
              <a:buNone/>
              <a:defRPr sz="2400"/>
            </a:lvl3pPr>
            <a:lvl4pPr marL="1371583" indent="0">
              <a:buNone/>
              <a:defRPr sz="2000"/>
            </a:lvl4pPr>
            <a:lvl5pPr marL="1828777" indent="0">
              <a:buNone/>
              <a:defRPr sz="2000"/>
            </a:lvl5pPr>
            <a:lvl6pPr marL="2285972" indent="0">
              <a:buNone/>
              <a:defRPr sz="2000"/>
            </a:lvl6pPr>
            <a:lvl7pPr marL="2743165" indent="0">
              <a:buNone/>
              <a:defRPr sz="2000"/>
            </a:lvl7pPr>
            <a:lvl8pPr marL="3200360" indent="0">
              <a:buNone/>
              <a:defRPr sz="2000"/>
            </a:lvl8pPr>
            <a:lvl9pPr marL="3657555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90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95" indent="0">
              <a:buNone/>
              <a:defRPr sz="1401"/>
            </a:lvl2pPr>
            <a:lvl3pPr marL="914388" indent="0">
              <a:buNone/>
              <a:defRPr sz="1200"/>
            </a:lvl3pPr>
            <a:lvl4pPr marL="1371583" indent="0">
              <a:buNone/>
              <a:defRPr sz="1001"/>
            </a:lvl4pPr>
            <a:lvl5pPr marL="1828777" indent="0">
              <a:buNone/>
              <a:defRPr sz="1001"/>
            </a:lvl5pPr>
            <a:lvl6pPr marL="2285972" indent="0">
              <a:buNone/>
              <a:defRPr sz="1001"/>
            </a:lvl6pPr>
            <a:lvl7pPr marL="2743165" indent="0">
              <a:buNone/>
              <a:defRPr sz="1001"/>
            </a:lvl7pPr>
            <a:lvl8pPr marL="3200360" indent="0">
              <a:buNone/>
              <a:defRPr sz="1001"/>
            </a:lvl8pPr>
            <a:lvl9pPr marL="3657555" indent="0">
              <a:buNone/>
              <a:defRPr sz="100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7AF0B8-9D5C-41A3-A800-0D6801D310DE}" type="datetime1">
              <a:rPr lang="es-ES" smtClean="0"/>
              <a:t>20/09/2021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87628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2" y="365129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2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109A81-2FEF-46AB-BB24-A9D781E4EB79}" type="datetime1">
              <a:rPr lang="es-ES" smtClean="0"/>
              <a:t>20/09/2021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2" y="6356355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1" y="635635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71642-554C-4129-AACD-A60A5C1E4227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26883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 advTm="10000"/>
    </mc:Choice>
    <mc:Fallback xmlns="">
      <p:transition spd="slow" advTm="10000"/>
    </mc:Fallback>
  </mc:AlternateContent>
  <p:hf hdr="0" ftr="0" dt="0"/>
  <p:txStyles>
    <p:titleStyle>
      <a:lvl1pPr algn="l" defTabSz="914388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7" indent="-228597" algn="l" defTabSz="914388" rtl="0" eaLnBrk="1" latinLnBrk="0" hangingPunct="1">
        <a:lnSpc>
          <a:spcPct val="90000"/>
        </a:lnSpc>
        <a:spcBef>
          <a:spcPts val="1001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9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8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80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2057375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514568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971763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428957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886152" indent="-228597" algn="l" defTabSz="91438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1pPr>
      <a:lvl2pPr marL="45719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2pPr>
      <a:lvl3pPr marL="914388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3pPr>
      <a:lvl4pPr marL="1371583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4pPr>
      <a:lvl5pPr marL="1828777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5pPr>
      <a:lvl6pPr marL="2285972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6pPr>
      <a:lvl7pPr marL="274316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7pPr>
      <a:lvl8pPr marL="3200360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8pPr>
      <a:lvl9pPr marL="3657555" algn="l" defTabSz="914388" rtl="0" eaLnBrk="1" latinLnBrk="0" hangingPunct="1">
        <a:defRPr sz="18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</a:t>
            </a:fld>
            <a:endParaRPr lang="es-ES" dirty="0"/>
          </a:p>
        </p:txBody>
      </p:sp>
      <p:grpSp>
        <p:nvGrpSpPr>
          <p:cNvPr id="10" name="Grupo 9"/>
          <p:cNvGrpSpPr/>
          <p:nvPr/>
        </p:nvGrpSpPr>
        <p:grpSpPr>
          <a:xfrm>
            <a:off x="2605909" y="71021"/>
            <a:ext cx="7822411" cy="6684886"/>
            <a:chOff x="2900515" y="115408"/>
            <a:chExt cx="7822411" cy="3746377"/>
          </a:xfrm>
        </p:grpSpPr>
        <p:sp>
          <p:nvSpPr>
            <p:cNvPr id="3" name="Rectángulo 2"/>
            <p:cNvSpPr/>
            <p:nvPr/>
          </p:nvSpPr>
          <p:spPr>
            <a:xfrm>
              <a:off x="2900515" y="115408"/>
              <a:ext cx="7822411" cy="3746377"/>
            </a:xfrm>
            <a:prstGeom prst="rect">
              <a:avLst/>
            </a:prstGeom>
            <a:ln w="76200">
              <a:solidFill>
                <a:srgbClr val="00B0F0"/>
              </a:solidFill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lIns="91440" tIns="45720" rIns="91440" bIns="45720" anchor="ctr" anchorCtr="0">
              <a:noAutofit/>
              <a:scene3d>
                <a:camera prst="orthographicFront"/>
                <a:lightRig rig="threePt" dir="t"/>
              </a:scene3d>
              <a:sp3d extrusionH="57150">
                <a:bevelT w="38100" h="38100"/>
              </a:sp3d>
            </a:bodyPr>
            <a:lstStyle/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76200">
                    <a:solidFill>
                      <a:srgbClr val="00B0F0"/>
                    </a:solidFill>
                  </a:ln>
                  <a:solidFill>
                    <a:srgbClr val="00B0F0"/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EJECUCIÓN FÍSICA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76200">
                    <a:solidFill>
                      <a:srgbClr val="00B0F0"/>
                    </a:solidFill>
                  </a:ln>
                  <a:solidFill>
                    <a:srgbClr val="00B0F0"/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Y 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76200">
                    <a:solidFill>
                      <a:srgbClr val="00B0F0"/>
                    </a:solidFill>
                  </a:ln>
                  <a:solidFill>
                    <a:srgbClr val="00B0F0"/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FINANCIERA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76200">
                    <a:solidFill>
                      <a:srgbClr val="00B0F0"/>
                    </a:solidFill>
                  </a:ln>
                  <a:solidFill>
                    <a:srgbClr val="00B0F0"/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    ENERO  -  AGOSTO</a:t>
              </a:r>
            </a:p>
            <a:p>
              <a:pPr algn="ctr">
                <a:spcBef>
                  <a:spcPts val="1200"/>
                </a:spcBef>
                <a:spcAft>
                  <a:spcPts val="1200"/>
                </a:spcAft>
              </a:pPr>
              <a:r>
                <a:rPr lang="es-ES" sz="4800" dirty="0" smtClean="0">
                  <a:ln w="76200">
                    <a:solidFill>
                      <a:srgbClr val="00B0F0"/>
                    </a:solidFill>
                  </a:ln>
                  <a:solidFill>
                    <a:srgbClr val="00B0F0"/>
                  </a:solidFill>
                  <a:effectLst>
                    <a:outerShdw blurRad="60007" dist="698500" dir="7680000" sy="30000" kx="1300200" algn="ctr" rotWithShape="0">
                      <a:schemeClr val="accent1">
                        <a:lumMod val="75000"/>
                        <a:alpha val="32000"/>
                      </a:scheme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2021</a:t>
              </a:r>
              <a:endParaRPr lang="es-ES" sz="4800" dirty="0">
                <a:ln w="76200">
                  <a:solidFill>
                    <a:srgbClr val="00B0F0"/>
                  </a:solidFill>
                </a:ln>
                <a:solidFill>
                  <a:srgbClr val="00B0F0"/>
                </a:solidFill>
                <a:effectLst>
                  <a:outerShdw blurRad="60007" dist="698500" dir="7680000" sy="30000" kx="1300200" algn="ctr" rotWithShape="0">
                    <a:schemeClr val="accent1">
                      <a:lumMod val="75000"/>
                      <a:alpha val="32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6" name="Rectángulo 5"/>
            <p:cNvSpPr/>
            <p:nvPr/>
          </p:nvSpPr>
          <p:spPr>
            <a:xfrm>
              <a:off x="2900515" y="115408"/>
              <a:ext cx="7822411" cy="3746377"/>
            </a:xfrm>
            <a:prstGeom prst="rect">
              <a:avLst/>
            </a:prstGeom>
            <a:noFill/>
            <a:ln w="76200">
              <a:solidFill>
                <a:schemeClr val="accent1">
                  <a:lumMod val="40000"/>
                  <a:lumOff val="6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GT"/>
            </a:p>
          </p:txBody>
        </p:sp>
      </p:grpSp>
    </p:spTree>
    <p:extLst>
      <p:ext uri="{BB962C8B-B14F-4D97-AF65-F5344CB8AC3E}">
        <p14:creationId xmlns:p14="http://schemas.microsoft.com/office/powerpoint/2010/main" val="2710067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5250" advTm="10000">
        <p14:vortex dir="r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10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251775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Desarrollo Social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nero -  Agosto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8409522"/>
              </p:ext>
            </p:extLst>
          </p:nvPr>
        </p:nvGraphicFramePr>
        <p:xfrm>
          <a:off x="275131" y="1685867"/>
          <a:ext cx="11649545" cy="3462608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10059"/>
                <a:gridCol w="832538"/>
                <a:gridCol w="982810"/>
                <a:gridCol w="857728"/>
                <a:gridCol w="1080584"/>
                <a:gridCol w="1137685"/>
                <a:gridCol w="1034042"/>
                <a:gridCol w="1034042"/>
                <a:gridCol w="1034042"/>
                <a:gridCol w="1034042"/>
                <a:gridCol w="1211973"/>
              </a:tblGrid>
              <a:tr h="1608479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Proyecto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Arroz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 de Maíz </a:t>
                      </a:r>
                      <a:r>
                        <a:rPr lang="es-ES_tradnl" sz="1400" noProof="0" dirty="0" err="1" smtClean="0"/>
                        <a:t>Nixtamali-zada</a:t>
                      </a:r>
                      <a:endParaRPr lang="es-ES_tradnl" sz="140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Hojuelas de</a:t>
                      </a:r>
                      <a:r>
                        <a:rPr lang="es-ES_tradnl" sz="1600" baseline="0" noProof="0" dirty="0" smtClean="0"/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Mezcla de Harina de Maíz y Soya 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Pasta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 TOTAL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0" noProof="0" dirty="0" smtClean="0"/>
                        <a:t>MIDES</a:t>
                      </a:r>
                      <a:endParaRPr lang="es-ES_tradnl" sz="14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0.45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smtClean="0"/>
                        <a:t>0.45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0" noProof="0" dirty="0" smtClean="0"/>
                        <a:t>MIDES </a:t>
                      </a:r>
                    </a:p>
                    <a:p>
                      <a:pPr algn="ctr"/>
                      <a:r>
                        <a:rPr lang="es-ES_tradnl" sz="1400" b="0" noProof="0" dirty="0" smtClean="0"/>
                        <a:t>COVID-19</a:t>
                      </a:r>
                      <a:endParaRPr lang="es-ES_tradnl" sz="14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226.98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716.97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268.60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1,252.94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3,207.85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447.25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189.01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248.14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45.63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6,603.36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Total 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226.98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717.42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268.60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1,252.94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3,207.85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447.25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189.01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248.14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45.63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6,603.81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8587286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8090521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del INDECA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Reporte de ingresos por fuente de financiamiento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Enero - Agosto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11</a:t>
            </a:fld>
            <a:endParaRPr lang="es-ES" dirty="0"/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96983348"/>
              </p:ext>
            </p:extLst>
          </p:nvPr>
        </p:nvGraphicFramePr>
        <p:xfrm>
          <a:off x="1004714" y="1784701"/>
          <a:ext cx="10543824" cy="3605783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596444"/>
                <a:gridCol w="2024841"/>
                <a:gridCol w="2157335"/>
                <a:gridCol w="2174457"/>
                <a:gridCol w="1590747"/>
              </a:tblGrid>
              <a:tr h="721551"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Fuente</a:t>
                      </a:r>
                      <a:r>
                        <a:rPr lang="es-ES_tradnl" sz="2100" baseline="0" noProof="0" dirty="0" smtClean="0"/>
                        <a:t> de financiamiento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Asignado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Vigente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Percibido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100" noProof="0" dirty="0" smtClean="0"/>
                        <a:t>% Percibido s/vigente</a:t>
                      </a:r>
                      <a:endParaRPr lang="es-ES_tradnl" sz="21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715159">
                <a:tc>
                  <a:txBody>
                    <a:bodyPr/>
                    <a:lstStyle/>
                    <a:p>
                      <a:pPr marL="271463" indent="-271463" algn="l"/>
                      <a:r>
                        <a:rPr lang="es-ES_tradnl" sz="2000" noProof="0" dirty="0" smtClean="0"/>
                        <a:t>21 Ingresos Tributarios      IVA PAZ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15,000,000.00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15,000,000.00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8,300,000.00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55.33%</a:t>
                      </a:r>
                      <a:endParaRPr lang="es-ES_tradnl" sz="2000" b="0" noProof="0" dirty="0" smtClean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36802">
                <a:tc>
                  <a:txBody>
                    <a:bodyPr/>
                    <a:lstStyle/>
                    <a:p>
                      <a:pPr algn="l"/>
                      <a:r>
                        <a:rPr lang="es-ES_tradnl" sz="2000" noProof="0" dirty="0" smtClean="0"/>
                        <a:t>31 Ingresos</a:t>
                      </a:r>
                      <a:r>
                        <a:rPr lang="es-ES_tradnl" sz="2000" baseline="0" noProof="0" dirty="0" smtClean="0"/>
                        <a:t> propios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500,000.00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298,996.72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59.80%</a:t>
                      </a:r>
                      <a:endParaRPr lang="es-ES_tradnl" sz="20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777061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2000" noProof="0" dirty="0" smtClean="0"/>
                        <a:t>32</a:t>
                      </a:r>
                      <a:r>
                        <a:rPr lang="es-ES_tradnl" sz="2000" baseline="0" noProof="0" dirty="0" smtClean="0"/>
                        <a:t> Disminución de Caja y Bancos</a:t>
                      </a:r>
                      <a:endParaRPr lang="es-ES_tradnl" sz="20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2,000,000.00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0" noProof="0" dirty="0" smtClean="0"/>
                        <a:t>100%</a:t>
                      </a:r>
                      <a:endParaRPr lang="es-ES_tradnl" sz="2000" b="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4523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10,598,996.72</a:t>
                      </a:r>
                      <a:endParaRPr lang="es-ES_tradnl" sz="2000" b="1" kern="1200" noProof="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Rectángulo 6"/>
          <p:cNvSpPr/>
          <p:nvPr/>
        </p:nvSpPr>
        <p:spPr>
          <a:xfrm>
            <a:off x="3754966" y="6104588"/>
            <a:ext cx="5772150" cy="36933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percibido sobre lo Vigente: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61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sp>
        <p:nvSpPr>
          <p:cNvPr id="3" name="CuadroTexto 2"/>
          <p:cNvSpPr txBox="1"/>
          <p:nvPr/>
        </p:nvSpPr>
        <p:spPr>
          <a:xfrm>
            <a:off x="2250726" y="1427530"/>
            <a:ext cx="8051800" cy="375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b="1" dirty="0" smtClean="0"/>
              <a:t>(Valores expresados en Quetzales)</a:t>
            </a:r>
            <a:endParaRPr lang="es-ES" b="1" dirty="0"/>
          </a:p>
        </p:txBody>
      </p:sp>
    </p:spTree>
    <p:extLst>
      <p:ext uri="{BB962C8B-B14F-4D97-AF65-F5344CB8AC3E}">
        <p14:creationId xmlns:p14="http://schemas.microsoft.com/office/powerpoint/2010/main" val="27393023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8065121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Presupuesto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2021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Instituto Nacional de Comercialización Agrícola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Reporte de egresos por grupo de gasto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nero a Agosto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12</a:t>
            </a:fld>
            <a:endParaRPr lang="es-ES" dirty="0"/>
          </a:p>
        </p:txBody>
      </p:sp>
      <p:sp>
        <p:nvSpPr>
          <p:cNvPr id="7" name="Rectángulo 6"/>
          <p:cNvSpPr/>
          <p:nvPr/>
        </p:nvSpPr>
        <p:spPr>
          <a:xfrm>
            <a:off x="3539067" y="5441337"/>
            <a:ext cx="6219531" cy="646333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Vigente:  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43.00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  <a:p>
            <a:pPr algn="ctr" defTabSz="914388">
              <a:lnSpc>
                <a:spcPct val="90000"/>
              </a:lnSpc>
              <a:spcBef>
                <a:spcPct val="0"/>
              </a:spcBef>
            </a:pP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Porcentaje de gasto sobre lo Percibido: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72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.00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%</a:t>
            </a:r>
          </a:p>
        </p:txBody>
      </p:sp>
      <p:graphicFrame>
        <p:nvGraphicFramePr>
          <p:cNvPr id="8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1200048"/>
              </p:ext>
            </p:extLst>
          </p:nvPr>
        </p:nvGraphicFramePr>
        <p:xfrm>
          <a:off x="1972734" y="1521674"/>
          <a:ext cx="8820186" cy="37535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3903133"/>
                <a:gridCol w="2438400"/>
                <a:gridCol w="2478653"/>
              </a:tblGrid>
              <a:tr h="641111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Grupo de Gasto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Vigente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Gasto Quetzales</a:t>
                      </a:r>
                      <a:endParaRPr lang="es-ES_tradnl" sz="20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461492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Servicios</a:t>
                      </a:r>
                      <a:r>
                        <a:rPr lang="es-ES_tradnl" sz="1600" baseline="0" noProof="0" dirty="0" smtClean="0"/>
                        <a:t> Personales          “000“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8,518,979.00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5,086,837.27</a:t>
                      </a:r>
                      <a:endParaRPr lang="es-ES" sz="2000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46302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Servicios NO Personales   “100”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4,844,130.00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1,452,287.23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39093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Materiales y Suministros</a:t>
                      </a:r>
                      <a:r>
                        <a:rPr lang="es-ES_tradnl" sz="1600" baseline="0" noProof="0" dirty="0" smtClean="0"/>
                        <a:t>  “200”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1,324,000.00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278,417.84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12156">
                <a:tc>
                  <a:txBody>
                    <a:bodyPr/>
                    <a:lstStyle/>
                    <a:p>
                      <a:pPr marL="266700" indent="-266700" algn="l"/>
                      <a:r>
                        <a:rPr lang="es-ES_tradnl" sz="1600" noProof="0" dirty="0" smtClean="0"/>
                        <a:t>Maquinaria y Equipo         “300”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1,536,000.00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467,364.76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Transferencias</a:t>
                      </a:r>
                      <a:r>
                        <a:rPr lang="es-ES_tradnl" sz="1600" baseline="0" noProof="0" dirty="0" smtClean="0"/>
                        <a:t> Corrientes “400”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950,000.00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143,767.73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64754">
                <a:tc>
                  <a:txBody>
                    <a:bodyPr/>
                    <a:lstStyle/>
                    <a:p>
                      <a:pPr algn="l"/>
                      <a:r>
                        <a:rPr lang="es-ES_tradnl" sz="1600" noProof="0" dirty="0" smtClean="0"/>
                        <a:t>Asignaciones Globales      “900”</a:t>
                      </a:r>
                      <a:endParaRPr lang="es-ES_tradnl" sz="1600" b="1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326,891.00</a:t>
                      </a:r>
                      <a:endParaRPr lang="es-ES_tradnl" sz="2000" noProof="0" dirty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s-ES_tradnl" sz="2000" noProof="0" dirty="0" smtClean="0"/>
                        <a:t>168,017.60</a:t>
                      </a:r>
                      <a:endParaRPr lang="es-ES_tradnl" sz="2000" noProof="0" dirty="0" smtClean="0"/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423925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17,500,000.00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r" defTabSz="914400" rtl="0" eaLnBrk="1" latinLnBrk="0" hangingPunct="1"/>
                      <a:r>
                        <a:rPr lang="es-ES_tradnl" sz="20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7,596,692.43</a:t>
                      </a:r>
                      <a:endParaRPr lang="es-ES_tradnl" sz="20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8269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t>13</a:t>
            </a:fld>
            <a:endParaRPr lang="es-ES"/>
          </a:p>
        </p:txBody>
      </p:sp>
      <p:sp>
        <p:nvSpPr>
          <p:cNvPr id="6" name="Rectángulo 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sp>
        <p:nvSpPr>
          <p:cNvPr id="5" name="Elipse 4"/>
          <p:cNvSpPr/>
          <p:nvPr/>
        </p:nvSpPr>
        <p:spPr>
          <a:xfrm>
            <a:off x="243230" y="93501"/>
            <a:ext cx="1132810" cy="1091380"/>
          </a:xfrm>
          <a:prstGeom prst="ellipse">
            <a:avLst/>
          </a:prstGeom>
          <a:blipFill>
            <a:blip r:embed="rId2">
              <a:alphaModFix amt="49000"/>
              <a:duotone>
                <a:prstClr val="black"/>
                <a:schemeClr val="accent6">
                  <a:lumMod val="75000"/>
                  <a:tint val="45000"/>
                  <a:satMod val="400000"/>
                </a:schemeClr>
              </a:duotone>
            </a:blip>
            <a:stretch>
              <a:fillRect/>
            </a:stretch>
          </a:blipFill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GT"/>
          </a:p>
        </p:txBody>
      </p:sp>
      <p:pic>
        <p:nvPicPr>
          <p:cNvPr id="7" name="Imagen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9546" y="639191"/>
            <a:ext cx="7318025" cy="5678597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30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365776283"/>
      </p:ext>
    </p:extLst>
  </p:cSld>
  <p:clrMapOvr>
    <a:masterClrMapping/>
  </p:clrMapOvr>
  <p:transition spd="slow" advTm="10000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276477" y="113876"/>
            <a:ext cx="8056243" cy="897343"/>
          </a:xfrm>
          <a:solidFill>
            <a:schemeClr val="accent6">
              <a:lumMod val="50000"/>
            </a:schemeClr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diarias,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promedio mensual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del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manejo de alimentos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bodegas  del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INDECA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Año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2</a:t>
            </a:fld>
            <a:endParaRPr lang="es-ES" dirty="0"/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8759346"/>
              </p:ext>
            </p:extLst>
          </p:nvPr>
        </p:nvGraphicFramePr>
        <p:xfrm>
          <a:off x="2276476" y="1011219"/>
          <a:ext cx="8056245" cy="579631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621393"/>
                <a:gridCol w="1608713"/>
                <a:gridCol w="1608713"/>
                <a:gridCol w="1608713"/>
                <a:gridCol w="1608713"/>
              </a:tblGrid>
              <a:tr h="370841"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Mes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Institución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cell3D prstMaterial="dkEdge">
                      <a:bevel prst="relaxedInset"/>
                      <a:lightRig rig="flood" dir="t"/>
                    </a:cell3D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ES" sz="160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r>
                        <a:rPr lang="es-ES" sz="1600" baseline="0" dirty="0" smtClean="0">
                          <a:solidFill>
                            <a:schemeClr val="tx1"/>
                          </a:solidFill>
                        </a:rPr>
                        <a:t> Tm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79653"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PMA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MAGA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 smtClean="0">
                          <a:solidFill>
                            <a:schemeClr val="tx1"/>
                          </a:solidFill>
                        </a:rPr>
                        <a:t>MIDES</a:t>
                      </a:r>
                      <a:endParaRPr lang="es-ES" sz="1600" b="1" dirty="0"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ES" dirty="0"/>
                    </a:p>
                  </a:txBody>
                  <a:tcPr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297078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Enero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10,524.80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5,081.60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 smtClean="0"/>
                        <a:t>1,797.42</a:t>
                      </a:r>
                      <a:endParaRPr lang="es-ES" sz="140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/>
                        <a:t>17,403.82</a:t>
                      </a: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Febrero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7,918.57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4,823.69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1,673.85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14,416.11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Marzo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3,423.40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3,281.55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812.40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7,517.35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Abril 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1,386.79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3,200.68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374.72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4,962.19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dirty="0" smtClean="0"/>
                        <a:t>Mayo</a:t>
                      </a:r>
                      <a:endParaRPr lang="es-ES" sz="1400" b="1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2,889.67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3,887.02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61.96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6,838.65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Junio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1,777.96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5,608.20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2.35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7,388.51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Julio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209.82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6,878.37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0.53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7,088.72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Agosto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9.10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6,071.09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328.24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6,408.43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Septiembre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Octubre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dirty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Noviembre 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0" dirty="0" smtClean="0"/>
                        <a:t>Diciembre</a:t>
                      </a:r>
                      <a:endParaRPr lang="es-ES" sz="1400" b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0" i="0" smtClean="0"/>
                        <a:t>0.00</a:t>
                      </a:r>
                      <a:endParaRPr lang="es-ES" sz="1400" b="0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i="0" dirty="0" smtClean="0"/>
                        <a:t>0.00</a:t>
                      </a:r>
                      <a:endParaRPr lang="es-ES" sz="1400" b="1" i="0" dirty="0"/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250116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PROMEDIO DIARIO MENSUAL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3,517.51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4,854.02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631.43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9,002.97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94754">
                <a:tc>
                  <a:txBody>
                    <a:bodyPr/>
                    <a:lstStyle/>
                    <a:p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EJECUTADO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28,140.11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38,832.20</a:t>
                      </a:r>
                      <a:endParaRPr lang="es-GT" sz="1400" b="1" i="0" u="none" strike="noStrike" dirty="0" smtClean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s-MX" sz="1400" b="1" i="0" u="none" strike="noStrike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5,051.47</a:t>
                      </a:r>
                      <a:endParaRPr lang="es-GT" sz="1400" b="1" i="0" u="none" strike="noStrike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fontAlgn="t" latinLnBrk="0" hangingPunct="1"/>
                      <a:r>
                        <a:rPr lang="es-MX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72,023.78</a:t>
                      </a:r>
                      <a:endParaRPr lang="es-GT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302712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Planificado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80,000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222480">
                <a:tc gridSpan="4">
                  <a:txBody>
                    <a:bodyPr/>
                    <a:lstStyle/>
                    <a:p>
                      <a:pPr algn="ctr"/>
                      <a:r>
                        <a:rPr lang="es-ES" sz="1400" b="1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</a:rPr>
                        <a:t>Porcentaje de avance físico</a:t>
                      </a:r>
                      <a:endParaRPr lang="es-ES" sz="1400" b="1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E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G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" sz="1400" b="1" kern="1200" dirty="0" smtClean="0">
                          <a:ln>
                            <a:solidFill>
                              <a:sysClr val="windowText" lastClr="000000"/>
                            </a:solidFill>
                          </a:ln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90%</a:t>
                      </a:r>
                      <a:endParaRPr lang="es-ES" sz="1400" b="1" kern="1200" dirty="0">
                        <a:ln>
                          <a:solidFill>
                            <a:sysClr val="windowText" lastClr="000000"/>
                          </a:solidFill>
                        </a:ln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CuadroTexto 4"/>
          <p:cNvSpPr txBox="1"/>
          <p:nvPr/>
        </p:nvSpPr>
        <p:spPr>
          <a:xfrm>
            <a:off x="67135" y="6544637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</a:t>
            </a:r>
            <a:r>
              <a:rPr lang="es-ES" sz="1100" b="1" dirty="0" smtClean="0"/>
              <a:t>Toneladas </a:t>
            </a:r>
            <a:r>
              <a:rPr lang="es-ES" sz="1100" b="1" dirty="0"/>
              <a:t>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326173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3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9897934"/>
              </p:ext>
            </p:extLst>
          </p:nvPr>
        </p:nvGraphicFramePr>
        <p:xfrm>
          <a:off x="706704" y="2530867"/>
          <a:ext cx="10778592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028663"/>
                <a:gridCol w="1046551"/>
                <a:gridCol w="1055496"/>
                <a:gridCol w="1055496"/>
                <a:gridCol w="1082332"/>
                <a:gridCol w="1082332"/>
                <a:gridCol w="1082332"/>
                <a:gridCol w="1082332"/>
                <a:gridCol w="963032"/>
                <a:gridCol w="1300026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Aceite</a:t>
                      </a:r>
                      <a:endParaRPr lang="es-ES_tradnl" sz="1400" baseline="0" noProof="0" dirty="0" smtClean="0"/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Arroz </a:t>
                      </a:r>
                    </a:p>
                    <a:p>
                      <a:pPr algn="ctr"/>
                      <a:r>
                        <a:rPr lang="es-ES_tradnl" sz="140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Azúcar</a:t>
                      </a:r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Frijol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200" noProof="0" smtClean="0"/>
                        <a:t>Harina</a:t>
                      </a:r>
                      <a:r>
                        <a:rPr lang="es-ES_tradnl" sz="1200" baseline="0" noProof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200" baseline="0" noProof="0" smtClean="0"/>
                        <a:t>Tm</a:t>
                      </a:r>
                      <a:endParaRPr lang="es-ES_tradnl" sz="12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Hojuelas de Avena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Maíz </a:t>
                      </a:r>
                    </a:p>
                    <a:p>
                      <a:pPr algn="ctr"/>
                      <a:r>
                        <a:rPr lang="es-ES_tradnl" sz="140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Mezcla</a:t>
                      </a:r>
                      <a:r>
                        <a:rPr lang="es-ES_tradnl" sz="1400" baseline="0" noProof="0" smtClean="0"/>
                        <a:t> de Harina de Maíz y Soya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 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Sal </a:t>
                      </a:r>
                    </a:p>
                    <a:p>
                      <a:pPr algn="ctr"/>
                      <a:r>
                        <a:rPr lang="es-ES_tradnl" sz="1400" baseline="0" noProof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4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smtClean="0"/>
                        <a:t>TOTAL</a:t>
                      </a:r>
                      <a:r>
                        <a:rPr lang="es-ES_tradnl" sz="1400" baseline="0" noProof="0" smtClean="0"/>
                        <a:t> </a:t>
                      </a:r>
                    </a:p>
                    <a:p>
                      <a:pPr algn="ctr"/>
                      <a:r>
                        <a:rPr lang="es-ES_tradnl" sz="1400" baseline="0" noProof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100.19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981.32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215.83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1,144.12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374.16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335.22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2,262.75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87.08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30.48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5,531.14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31 de Agosto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3515315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4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61973466"/>
              </p:ext>
            </p:extLst>
          </p:nvPr>
        </p:nvGraphicFramePr>
        <p:xfrm>
          <a:off x="4803064" y="2612006"/>
          <a:ext cx="2585871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2585871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Arroz</a:t>
                      </a:r>
                    </a:p>
                    <a:p>
                      <a:pPr algn="ctr"/>
                      <a:r>
                        <a:rPr lang="es-ES_tradnl" sz="2000" noProof="0" dirty="0" smtClean="0"/>
                        <a:t>Tm</a:t>
                      </a:r>
                      <a:endParaRPr lang="es-ES_tradnl" sz="20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2000" noProof="0" dirty="0" smtClean="0"/>
                        <a:t>439.75</a:t>
                      </a:r>
                      <a:endParaRPr lang="es-ES_tradnl" sz="20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31647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 Desarrollo Social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de producto alimentario al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31 de Agosto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1397964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5</a:t>
            </a:fld>
            <a:endParaRPr lang="es-ES" dirty="0"/>
          </a:p>
        </p:txBody>
      </p:sp>
      <p:graphicFrame>
        <p:nvGraphicFramePr>
          <p:cNvPr id="5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05147729"/>
              </p:ext>
            </p:extLst>
          </p:nvPr>
        </p:nvGraphicFramePr>
        <p:xfrm>
          <a:off x="2323480" y="2540858"/>
          <a:ext cx="7945232" cy="1633987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55382"/>
                <a:gridCol w="1493345"/>
                <a:gridCol w="1531312"/>
                <a:gridCol w="1531312"/>
                <a:gridCol w="1933881"/>
              </a:tblGrid>
              <a:tr h="1015944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</a:t>
                      </a:r>
                      <a:r>
                        <a:rPr lang="es-ES_tradnl" sz="1400" baseline="0" noProof="0" dirty="0" smtClean="0"/>
                        <a:t> de Maíz Nixtamalizada</a:t>
                      </a:r>
                    </a:p>
                    <a:p>
                      <a:pPr algn="ctr"/>
                      <a:r>
                        <a:rPr lang="es-ES_tradnl" sz="1400" baseline="0" noProof="0" dirty="0" smtClean="0"/>
                        <a:t>Tm</a:t>
                      </a:r>
                      <a:endParaRPr lang="es-ES_tradnl" sz="14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 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TOTAL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2.31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1" noProof="0" dirty="0" smtClean="0"/>
                        <a:t>2.42</a:t>
                      </a:r>
                      <a:endParaRPr lang="es-ES_tradnl" sz="20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ítulo 1"/>
          <p:cNvSpPr>
            <a:spLocks noGrp="1"/>
          </p:cNvSpPr>
          <p:nvPr>
            <p:ph type="ctrTitle"/>
          </p:nvPr>
        </p:nvSpPr>
        <p:spPr>
          <a:xfrm>
            <a:off x="2323479" y="3"/>
            <a:ext cx="7945233" cy="1321451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Mundial de Alimentos</a:t>
            </a:r>
            <a:b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Existencia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 producto alimentario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al 31 de Agosto de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17730608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6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148106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 -  Agosto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12926130"/>
              </p:ext>
            </p:extLst>
          </p:nvPr>
        </p:nvGraphicFramePr>
        <p:xfrm>
          <a:off x="2077374" y="1393425"/>
          <a:ext cx="8078680" cy="2746704"/>
        </p:xfrm>
        <a:graphic>
          <a:graphicData uri="http://schemas.openxmlformats.org/drawingml/2006/table">
            <a:tbl>
              <a:tblPr firstRow="1" bandRow="1">
                <a:solidFill>
                  <a:schemeClr val="accent2"/>
                </a:solidFill>
                <a:tableStyleId>{9DCAF9ED-07DC-4A11-8D7F-57B35C25682E}</a:tableStyleId>
              </a:tblPr>
              <a:tblGrid>
                <a:gridCol w="1776099"/>
                <a:gridCol w="1581076"/>
                <a:gridCol w="1581076"/>
                <a:gridCol w="1366631"/>
                <a:gridCol w="1773798"/>
              </a:tblGrid>
              <a:tr h="892575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Aceite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Arroz 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Harina de Maíz y Soya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Asistencia Alimentaria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22.50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22.59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MAGA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52.03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1" noProof="0" dirty="0" smtClean="0"/>
                        <a:t>52.03</a:t>
                      </a:r>
                      <a:endParaRPr lang="es-ES_tradnl" sz="18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52.03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22.50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0.09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388" rtl="0" eaLnBrk="1" latinLnBrk="0" hangingPunct="1"/>
                      <a:r>
                        <a:rPr lang="es-ES_tradnl" sz="1600" b="1" kern="1200" noProof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74.62</a:t>
                      </a:r>
                      <a:endParaRPr lang="es-ES_tradnl" sz="1600" b="1" kern="1200" noProof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925008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7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148106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 Desarrollo Social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 -  Agosto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20917412"/>
              </p:ext>
            </p:extLst>
          </p:nvPr>
        </p:nvGraphicFramePr>
        <p:xfrm>
          <a:off x="2148106" y="2520889"/>
          <a:ext cx="7966520" cy="1510618"/>
        </p:xfrm>
        <a:graphic>
          <a:graphicData uri="http://schemas.openxmlformats.org/drawingml/2006/table">
            <a:tbl>
              <a:tblPr firstRow="1" bandRow="1">
                <a:solidFill>
                  <a:schemeClr val="accent2"/>
                </a:solidFill>
                <a:tableStyleId>{9DCAF9ED-07DC-4A11-8D7F-57B35C25682E}</a:tableStyleId>
              </a:tblPr>
              <a:tblGrid>
                <a:gridCol w="2757631"/>
                <a:gridCol w="2454831"/>
                <a:gridCol w="2754058"/>
              </a:tblGrid>
              <a:tr h="892575">
                <a:tc>
                  <a:txBody>
                    <a:bodyPr/>
                    <a:lstStyle/>
                    <a:p>
                      <a:pPr algn="ctr"/>
                      <a:r>
                        <a:rPr lang="es-ES_tradnl" sz="18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noProof="0" dirty="0" smtClean="0">
                          <a:solidFill>
                            <a:schemeClr val="bg1"/>
                          </a:solidFill>
                        </a:rPr>
                        <a:t>Arroz </a:t>
                      </a:r>
                    </a:p>
                    <a:p>
                      <a:pPr algn="ctr"/>
                      <a:r>
                        <a:rPr lang="es-ES_tradnl" sz="18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8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8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8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8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 flip="none" rotWithShape="1"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  <a:tileRect/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800" b="0" noProof="0" dirty="0" smtClean="0"/>
                        <a:t>MIDES</a:t>
                      </a:r>
                      <a:endParaRPr lang="es-ES_tradnl" sz="18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800" noProof="0" dirty="0" smtClean="0"/>
                        <a:t>439.79</a:t>
                      </a:r>
                      <a:endParaRPr lang="es-ES_tradnl" sz="18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2000" b="1" noProof="0" dirty="0" smtClean="0"/>
                        <a:t>439.79</a:t>
                      </a:r>
                      <a:endParaRPr lang="es-ES_tradnl" sz="20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339265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8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348879" y="1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Programa Mundial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Recepción de alimentos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E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nero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Agosto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9247484"/>
              </p:ext>
            </p:extLst>
          </p:nvPr>
        </p:nvGraphicFramePr>
        <p:xfrm>
          <a:off x="186116" y="1596718"/>
          <a:ext cx="11738560" cy="4026652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180718"/>
                <a:gridCol w="908612"/>
                <a:gridCol w="848080"/>
                <a:gridCol w="866671"/>
                <a:gridCol w="885994"/>
                <a:gridCol w="1180673"/>
                <a:gridCol w="963372"/>
                <a:gridCol w="963372"/>
                <a:gridCol w="963372"/>
                <a:gridCol w="963372"/>
                <a:gridCol w="963372"/>
                <a:gridCol w="1050952"/>
              </a:tblGrid>
              <a:tr h="1540776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Proyecto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Aceite</a:t>
                      </a:r>
                      <a:endParaRPr lang="es-ES_tradnl" sz="1600" baseline="0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 smtClean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Arroz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>
                          <a:solidFill>
                            <a:schemeClr val="bg1"/>
                          </a:solidFill>
                        </a:rPr>
                        <a:t>Harina de Maíz </a:t>
                      </a:r>
                      <a:r>
                        <a:rPr lang="es-ES_tradnl" sz="1400" noProof="0" dirty="0" err="1" smtClean="0">
                          <a:solidFill>
                            <a:schemeClr val="bg1"/>
                          </a:solidFill>
                        </a:rPr>
                        <a:t>Nixtamali-zada</a:t>
                      </a:r>
                      <a:endParaRPr lang="es-ES_tradnl" sz="1600" noProof="0" dirty="0" smtClean="0">
                        <a:solidFill>
                          <a:schemeClr val="bg1"/>
                        </a:solidFill>
                      </a:endParaRP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Hojuelas de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Mezcla de Harina de Maíz y Soya 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Pasta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 TOTAL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MAGA</a:t>
                      </a:r>
                      <a:r>
                        <a:rPr lang="es-ES_tradnl" sz="1600" b="1" kern="1200" baseline="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COVID-19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371.88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666.63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170.18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3,178.40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530.13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12,762.77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53.03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5.07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17,738.10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MAGA VISAN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154.04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903.55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1,355.98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1,263.90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297.45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261.81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4,236.74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MIDES COVID-19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-10.15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327.56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175.58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1,986.56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3,982.28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1,421.13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0.00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-34.65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104.33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5.07</a:t>
                      </a:r>
                      <a:endParaRPr lang="es-ES_tradnl" sz="14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7,957.71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kern="1200" noProof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s-ES_tradnl" sz="1600" b="1" kern="1200" noProof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515.77</a:t>
                      </a: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1,897.75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345.77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6,520.93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5,246.19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2,248.71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12,762.77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280.19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104.33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b="1" noProof="0" dirty="0" smtClean="0"/>
                        <a:t>10.14</a:t>
                      </a:r>
                      <a:endParaRPr lang="es-ES_tradnl" sz="14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29,932.55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23228976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471642-554C-4129-AACD-A60A5C1E4227}" type="slidenum">
              <a:rPr lang="es-ES" smtClean="0"/>
              <a:pPr/>
              <a:t>9</a:t>
            </a:fld>
            <a:endParaRPr lang="es-ES" dirty="0"/>
          </a:p>
        </p:txBody>
      </p:sp>
      <p:sp>
        <p:nvSpPr>
          <p:cNvPr id="7" name="Título 1"/>
          <p:cNvSpPr>
            <a:spLocks noGrp="1"/>
          </p:cNvSpPr>
          <p:nvPr>
            <p:ph type="ctrTitle"/>
          </p:nvPr>
        </p:nvSpPr>
        <p:spPr>
          <a:xfrm>
            <a:off x="2251775" y="0"/>
            <a:ext cx="7895788" cy="1117600"/>
          </a:xfrm>
          <a:gradFill flip="none" rotWithShape="1">
            <a:gsLst>
              <a:gs pos="0">
                <a:schemeClr val="accent6">
                  <a:lumMod val="89000"/>
                </a:schemeClr>
              </a:gs>
              <a:gs pos="23000">
                <a:schemeClr val="accent6">
                  <a:lumMod val="89000"/>
                </a:schemeClr>
              </a:gs>
              <a:gs pos="69000">
                <a:schemeClr val="accent6">
                  <a:lumMod val="75000"/>
                </a:schemeClr>
              </a:gs>
              <a:gs pos="97000">
                <a:schemeClr val="accent6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scene3d>
            <a:camera prst="orthographicFront"/>
            <a:lightRig rig="threePt" dir="t"/>
          </a:scene3d>
          <a:sp3d>
            <a:bevelT prst="relaxedInset"/>
          </a:sp3d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Ministerio de Agricultura, Ganadería y Alimentación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Despacho de alimentos </a:t>
            </a:r>
            <a:b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Enero </a:t>
            </a:r>
            <a:r>
              <a:rPr lang="es-ES" sz="20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-</a:t>
            </a:r>
            <a:r>
              <a:rPr lang="es-ES" sz="2000" dirty="0" smtClean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  Agosto 2021</a:t>
            </a:r>
            <a:endParaRPr lang="es-ES" sz="2000" dirty="0">
              <a:ln w="0"/>
              <a:solidFill>
                <a:schemeClr val="bg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6539241"/>
              </p:ext>
            </p:extLst>
          </p:nvPr>
        </p:nvGraphicFramePr>
        <p:xfrm>
          <a:off x="276046" y="1685867"/>
          <a:ext cx="11568022" cy="4080651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1410352"/>
                <a:gridCol w="832711"/>
                <a:gridCol w="983016"/>
                <a:gridCol w="857905"/>
                <a:gridCol w="1052658"/>
                <a:gridCol w="1166071"/>
                <a:gridCol w="1034257"/>
                <a:gridCol w="1034257"/>
                <a:gridCol w="1165831"/>
                <a:gridCol w="902683"/>
                <a:gridCol w="1128281"/>
              </a:tblGrid>
              <a:tr h="1608479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Proyecto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Aceite</a:t>
                      </a:r>
                      <a:endParaRPr lang="es-ES_tradnl" sz="1600" baseline="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 smtClean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Arroz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Azúcar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Frijol</a:t>
                      </a:r>
                    </a:p>
                    <a:p>
                      <a:pPr algn="ctr"/>
                      <a:r>
                        <a:rPr lang="es-ES_tradnl" sz="160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400" noProof="0" dirty="0" smtClean="0"/>
                        <a:t>Harina de Maíz </a:t>
                      </a:r>
                      <a:r>
                        <a:rPr lang="es-ES_tradnl" sz="1400" noProof="0" dirty="0" err="1" smtClean="0"/>
                        <a:t>Nixtamali-zada</a:t>
                      </a:r>
                      <a:endParaRPr lang="es-ES_tradnl" sz="1400" noProof="0" dirty="0" smtClean="0"/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Hojuelas de</a:t>
                      </a:r>
                      <a:r>
                        <a:rPr lang="es-ES_tradnl" sz="1600" baseline="0" noProof="0" dirty="0" smtClean="0"/>
                        <a:t> Avena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Maíz</a:t>
                      </a:r>
                    </a:p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Mezcla de Harina de Maíz y Soya 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>
                          <a:solidFill>
                            <a:schemeClr val="bg1"/>
                          </a:solidFill>
                        </a:rPr>
                        <a:t>Sal</a:t>
                      </a:r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>
                          <a:solidFill>
                            <a:schemeClr val="bg1"/>
                          </a:solidFill>
                        </a:rPr>
                        <a:t>Tm</a:t>
                      </a:r>
                      <a:endParaRPr lang="es-ES_tradnl" sz="1600" noProof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 TOTAL</a:t>
                      </a:r>
                      <a:r>
                        <a:rPr lang="es-ES_tradnl" sz="1600" baseline="0" noProof="0" dirty="0" smtClean="0"/>
                        <a:t> </a:t>
                      </a:r>
                    </a:p>
                    <a:p>
                      <a:pPr algn="ctr"/>
                      <a:r>
                        <a:rPr lang="es-ES_tradnl" sz="1600" baseline="0" noProof="0" dirty="0" smtClean="0"/>
                        <a:t>Tm</a:t>
                      </a:r>
                      <a:endParaRPr lang="es-ES_tradnl" sz="1600" noProof="0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gradFill>
                      <a:gsLst>
                        <a:gs pos="0">
                          <a:schemeClr val="accent6">
                            <a:lumMod val="89000"/>
                          </a:schemeClr>
                        </a:gs>
                        <a:gs pos="23000">
                          <a:schemeClr val="accent6">
                            <a:lumMod val="89000"/>
                          </a:schemeClr>
                        </a:gs>
                        <a:gs pos="69000">
                          <a:schemeClr val="accent6">
                            <a:lumMod val="75000"/>
                          </a:schemeClr>
                        </a:gs>
                        <a:gs pos="97000">
                          <a:schemeClr val="accent6">
                            <a:lumMod val="70000"/>
                          </a:schemeClr>
                        </a:gs>
                      </a:gsLst>
                      <a:path path="circle">
                        <a:fillToRect l="50000" t="50000" r="50000" b="50000"/>
                      </a:path>
                    </a:gra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Alimentos por Acciones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50.09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477.16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 smtClean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635.43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478.38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105.95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131.39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1,878.41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Asistencia Alimentaria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102.46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627.17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 smtClean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945.11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810.22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213.33</a:t>
                      </a:r>
                      <a:endParaRPr lang="es-ES_tradnl" sz="1600" noProof="0" dirty="0" smtClean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266.28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2,964.56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0" noProof="0" dirty="0" smtClean="0"/>
                        <a:t>MAGA</a:t>
                      </a:r>
                    </a:p>
                    <a:p>
                      <a:pPr algn="ctr"/>
                      <a:r>
                        <a:rPr lang="es-ES_tradnl" sz="1600" b="0" baseline="0" noProof="0" dirty="0" smtClean="0"/>
                        <a:t> </a:t>
                      </a:r>
                      <a:r>
                        <a:rPr lang="es-ES_tradnl" sz="1600" b="0" noProof="0" dirty="0" smtClean="0"/>
                        <a:t>COVID-19</a:t>
                      </a:r>
                      <a:endParaRPr lang="es-ES_tradnl" sz="1600" b="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268.76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585.30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285.94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1,387.95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0.00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714.44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4,701.20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310.69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noProof="0" dirty="0" smtClean="0"/>
                        <a:t>63.89</a:t>
                      </a:r>
                      <a:endParaRPr lang="es-ES_tradnl" sz="1600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/>
                        <a:t>8,318.17</a:t>
                      </a:r>
                      <a:endParaRPr lang="es-ES_tradnl" sz="1600" b="1" noProof="0" dirty="0"/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618043"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Total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421.31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1,689.63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285.94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2,968.49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1,288.60</a:t>
                      </a:r>
                      <a:endParaRPr lang="es-ES_tradnl" sz="1600" b="1" noProof="0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1,033.71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4,701.20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708.36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63.89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sz="1600" b="1" noProof="0" dirty="0" smtClean="0">
                          <a:solidFill>
                            <a:schemeClr val="tx1"/>
                          </a:solidFill>
                        </a:rPr>
                        <a:t>13,161.14</a:t>
                      </a:r>
                      <a:endParaRPr lang="es-ES_tradnl" sz="1600" b="1" noProof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cell3D prstMaterial="dkEdge">
                      <a:bevel prst="relaxedInset"/>
                      <a:lightRig rig="flood" dir="t"/>
                    </a:cell3D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CuadroTexto 7"/>
          <p:cNvSpPr txBox="1"/>
          <p:nvPr/>
        </p:nvSpPr>
        <p:spPr>
          <a:xfrm>
            <a:off x="75227" y="6413832"/>
            <a:ext cx="172929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100" b="1" dirty="0"/>
              <a:t>Tm= toneladas métricas</a:t>
            </a:r>
            <a:endParaRPr lang="es-ES" sz="1200" b="1" dirty="0"/>
          </a:p>
        </p:txBody>
      </p:sp>
    </p:spTree>
    <p:extLst>
      <p:ext uri="{BB962C8B-B14F-4D97-AF65-F5344CB8AC3E}">
        <p14:creationId xmlns:p14="http://schemas.microsoft.com/office/powerpoint/2010/main" val="1179452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 advTm="10000">
        <p14:pan dir="u"/>
      </p:transition>
    </mc:Choice>
    <mc:Fallback xmlns="">
      <p:transition spd="slow" advTm="10000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11575</TotalTime>
  <Words>677</Words>
  <Application>Microsoft Office PowerPoint</Application>
  <PresentationFormat>Panorámica</PresentationFormat>
  <Paragraphs>450</Paragraphs>
  <Slides>13</Slides>
  <Notes>10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Tema de Office</vt:lpstr>
      <vt:lpstr>Presentación de PowerPoint</vt:lpstr>
      <vt:lpstr>Existencias diarias, promedio mensual  del manejo de alimentos en bodegas  del INDECA   Año 2021</vt:lpstr>
      <vt:lpstr>Ministerio de Agricultura, Ganadería y Alimentación  Existencia de  producto alimentario al 31 de Agosto de 2021</vt:lpstr>
      <vt:lpstr>Ministerio de  Desarrollo Social Existencia de producto alimentario al 31 de Agosto de 2021</vt:lpstr>
      <vt:lpstr>Programa Mundial de Alimentos Existencia de  producto alimentario al 31 de Agosto de 2021</vt:lpstr>
      <vt:lpstr>Ministerio de Agricultura, Ganadería y Alimentación  Recepción de alimentos Enero  -  Agosto 2021</vt:lpstr>
      <vt:lpstr>Ministerio de Desarrollo Social Recepción de alimentos Enero  -  Agosto 2021</vt:lpstr>
      <vt:lpstr>Programa Mundial de Alimentos Recepción de alimentos  Enero -  Agosto 2021</vt:lpstr>
      <vt:lpstr>Ministerio de Agricultura, Ganadería y Alimentación  Despacho de alimentos   Enero -  Agosto 2021</vt:lpstr>
      <vt:lpstr>Ministerio de Desarrollo Social Despacho de Alimentos Enero -  Agosto 2021</vt:lpstr>
      <vt:lpstr>Presupuesto del INDECA 2021 Reporte de ingresos por fuente de financiamiento    Enero - Agosto</vt:lpstr>
      <vt:lpstr>Presupuesto 2021 Instituto Nacional de Comercialización Agrícola Reporte de egresos por grupo de gasto  Enero a Agosto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 Calderon</dc:creator>
  <cp:lastModifiedBy>Carlos  Calderon</cp:lastModifiedBy>
  <cp:revision>1352</cp:revision>
  <cp:lastPrinted>2017-08-11T21:19:39Z</cp:lastPrinted>
  <dcterms:created xsi:type="dcterms:W3CDTF">2017-01-05T16:19:17Z</dcterms:created>
  <dcterms:modified xsi:type="dcterms:W3CDTF">2021-09-20T16:44:57Z</dcterms:modified>
</cp:coreProperties>
</file>