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2" r:id="rId4"/>
    <p:sldId id="278" r:id="rId5"/>
    <p:sldId id="283" r:id="rId6"/>
    <p:sldId id="276" r:id="rId7"/>
    <p:sldId id="284" r:id="rId8"/>
    <p:sldId id="279" r:id="rId9"/>
    <p:sldId id="277" r:id="rId10"/>
    <p:sldId id="282" r:id="rId11"/>
    <p:sldId id="266" r:id="rId12"/>
    <p:sldId id="267" r:id="rId13"/>
    <p:sldId id="274" r:id="rId14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83"/>
            <p14:sldId id="276"/>
            <p14:sldId id="284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40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19/10/2021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19/10/2021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19/10/2021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476870" y="71021"/>
            <a:ext cx="8140823" cy="6684886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-  </a:t>
              </a: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SEPTIEMBRE</a:t>
              </a:r>
              <a:endParaRPr lang="es-ES" sz="4800" dirty="0" smtClean="0">
                <a:ln w="7620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7620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-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952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717.42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7718643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9,300,000.00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62.00%</a:t>
                      </a:r>
                      <a:endParaRPr lang="es-ES_tradnl" sz="20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314,756.35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62.95%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11,614,756.35</a:t>
                      </a:r>
                      <a:endParaRPr lang="es-ES_tradnl" sz="20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66.00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49.00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74.00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2590024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5,674,622.36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4,844,130.00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1,693,730.24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1,324,000.00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320,596.29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1,536,000.00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537,983.26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149,268.56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326,891.00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1698,017.60</a:t>
                      </a:r>
                      <a:endParaRPr lang="es-ES_tradnl" sz="200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8,544,218.31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13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" name="Elipse 4"/>
          <p:cNvSpPr/>
          <p:nvPr/>
        </p:nvSpPr>
        <p:spPr>
          <a:xfrm>
            <a:off x="243230" y="93501"/>
            <a:ext cx="1132810" cy="1091380"/>
          </a:xfrm>
          <a:prstGeom prst="ellipse">
            <a:avLst/>
          </a:prstGeom>
          <a:blipFill>
            <a:blip r:embed="rId2">
              <a:alphaModFix amt="49000"/>
              <a:duotone>
                <a:prstClr val="black"/>
                <a:schemeClr val="accent6">
                  <a:lumMod val="75000"/>
                  <a:tint val="45000"/>
                  <a:satMod val="400000"/>
                </a:schemeClr>
              </a:duotone>
            </a:blip>
            <a:stretch>
              <a:fillRect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546" y="639191"/>
            <a:ext cx="7318025" cy="56785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630626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209.82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6,878.37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0.53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7,088.72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9.10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6,071.09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328.24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6,408.43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91.88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4,541.35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439.75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5,072.98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3,136.89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4,819.28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610.14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8,566.31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28,231.99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43,373.55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5,491.22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77,096.76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2635614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Mezcla</a:t>
                      </a:r>
                      <a:r>
                        <a:rPr lang="es-ES_tradnl" sz="1400" baseline="0" noProof="0" dirty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51.53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667.94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185.29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649.20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141.05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209.51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1,695.39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36.79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24.81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3,661.51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973466"/>
              </p:ext>
            </p:extLst>
          </p:nvPr>
        </p:nvGraphicFramePr>
        <p:xfrm>
          <a:off x="4803064" y="2612006"/>
          <a:ext cx="2585871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85871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Arroz</a:t>
                      </a:r>
                    </a:p>
                    <a:p>
                      <a:pPr algn="ctr"/>
                      <a:r>
                        <a:rPr lang="es-ES_tradnl" sz="2000" noProof="0" dirty="0" smtClean="0"/>
                        <a:t>Tm</a:t>
                      </a:r>
                      <a:endParaRPr lang="es-ES_tradnl" sz="20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439.75</a:t>
                      </a:r>
                      <a:endParaRPr lang="es-ES_tradnl" sz="20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31647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310811"/>
              </p:ext>
            </p:extLst>
          </p:nvPr>
        </p:nvGraphicFramePr>
        <p:xfrm>
          <a:off x="2166151" y="2540858"/>
          <a:ext cx="8407153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238534"/>
                <a:gridCol w="1270841"/>
                <a:gridCol w="1303151"/>
                <a:gridCol w="1303151"/>
                <a:gridCol w="1645738"/>
                <a:gridCol w="1645738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</a:t>
                      </a:r>
                      <a:r>
                        <a:rPr lang="es-ES_tradnl" sz="14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TOTAL</a:t>
                      </a:r>
                      <a:r>
                        <a:rPr lang="es-ES_tradnl" sz="18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/>
                        <a:t>Tm</a:t>
                      </a:r>
                      <a:endParaRPr lang="es-ES_tradnl" sz="18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2.31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205.12</a:t>
                      </a:r>
                      <a:endParaRPr lang="es-ES_tradnl" sz="1600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207.54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475775" y="0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30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926130"/>
              </p:ext>
            </p:extLst>
          </p:nvPr>
        </p:nvGraphicFramePr>
        <p:xfrm>
          <a:off x="2077374" y="1393425"/>
          <a:ext cx="807868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76099"/>
                <a:gridCol w="1581076"/>
                <a:gridCol w="1581076"/>
                <a:gridCol w="1366631"/>
                <a:gridCol w="177379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917412"/>
              </p:ext>
            </p:extLst>
          </p:nvPr>
        </p:nvGraphicFramePr>
        <p:xfrm>
          <a:off x="2148106" y="2520889"/>
          <a:ext cx="7966520" cy="1510618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757631"/>
                <a:gridCol w="2454831"/>
                <a:gridCol w="275405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noProof="0" dirty="0" smtClean="0"/>
                        <a:t>MIDES</a:t>
                      </a:r>
                      <a:endParaRPr lang="es-ES_tradnl" sz="18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439.79</a:t>
                      </a:r>
                      <a:endParaRPr lang="es-ES_tradnl" sz="18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439.79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392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Septiembre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47484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3,178.40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12,762.77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17,738.10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154.04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903.55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1,355.98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1,263.90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297.45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4,236.74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515.77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1,897.75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6,520.93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5,246.19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2,248.71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12,762.77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29,932.55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9920959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58.97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532.67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718.70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547.76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124.31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145.16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2,127.57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123.41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814.89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1,217.83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973.93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256.64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298.76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3,685.45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289.56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655.47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316.48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1,529.18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778.48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5,268.55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336.66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69.56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9,243.94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471.94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2,003.02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316.48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3,465.71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1,521.69</a:t>
                      </a:r>
                      <a:endParaRPr lang="es-ES_tradnl" sz="1600" b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1,159.42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5,268.55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780.57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69.56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15,056.96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11675</TotalTime>
  <Words>686</Words>
  <Application>Microsoft Office PowerPoint</Application>
  <PresentationFormat>Panorámica</PresentationFormat>
  <Paragraphs>452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30 de Septiembre de 2021</vt:lpstr>
      <vt:lpstr>Ministerio de  Desarrollo Social Existencia de producto alimentario al 30 de Septiembre de 2021</vt:lpstr>
      <vt:lpstr>Programa Mundial de Alimentos Existencia de  producto alimentario al 30 de Septiembre de 2021</vt:lpstr>
      <vt:lpstr>Ministerio de Agricultura, Ganadería y Alimentación  Recepción de alimentos Enero  -  Septiembre 2021</vt:lpstr>
      <vt:lpstr>Ministerio de Desarrollo Social Recepción de alimentos Enero  -  Septiembre 2021</vt:lpstr>
      <vt:lpstr>Programa Mundial de Alimentos Recepción de alimentos  Enero -  Septiembre 2021</vt:lpstr>
      <vt:lpstr>Ministerio de Agricultura, Ganadería y Alimentación  Despacho de alimentos   Enero -  Agosto 2021</vt:lpstr>
      <vt:lpstr>Ministerio de Desarrollo Social Despacho de Alimentos Enero -  Septiembre 2021</vt:lpstr>
      <vt:lpstr>Presupuesto del INDECA 2021 Reporte de ingresos por fuente de financiamiento    Enero - Septiembre</vt:lpstr>
      <vt:lpstr>Presupuesto 2021 Instituto Nacional de Comercialización Agrícola Reporte de egresos por grupo de gasto  Enero a Septiembre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1365</cp:revision>
  <cp:lastPrinted>2017-08-11T21:19:39Z</cp:lastPrinted>
  <dcterms:created xsi:type="dcterms:W3CDTF">2017-01-05T16:19:17Z</dcterms:created>
  <dcterms:modified xsi:type="dcterms:W3CDTF">2021-10-19T17:14:04Z</dcterms:modified>
</cp:coreProperties>
</file>