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72" r:id="rId4"/>
    <p:sldId id="278" r:id="rId5"/>
    <p:sldId id="283" r:id="rId6"/>
    <p:sldId id="279" r:id="rId7"/>
    <p:sldId id="277" r:id="rId8"/>
    <p:sldId id="266" r:id="rId9"/>
    <p:sldId id="267" r:id="rId10"/>
    <p:sldId id="274" r:id="rId11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72"/>
            <p14:sldId id="278"/>
            <p14:sldId id="283"/>
            <p14:sldId id="279"/>
            <p14:sldId id="277"/>
            <p14:sldId id="266"/>
            <p14:sldId id="26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714" autoAdjust="0"/>
  </p:normalViewPr>
  <p:slideViewPr>
    <p:cSldViewPr snapToGrid="0" showGuides="1">
      <p:cViewPr varScale="1">
        <p:scale>
          <a:sx n="108" d="100"/>
          <a:sy n="108" d="100"/>
        </p:scale>
        <p:origin x="738" y="1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11062741" y="1122363"/>
            <a:ext cx="993792" cy="20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N D E C A</a:t>
            </a:r>
            <a:endParaRPr lang="es-GT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875" y="0"/>
            <a:ext cx="1061525" cy="1155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" y="95997"/>
            <a:ext cx="1840546" cy="8344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13440"/>
            <a:ext cx="12192000" cy="54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18/02/2022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18/02/2022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18/02/2022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2476870" y="86557"/>
            <a:ext cx="8140823" cy="6684886"/>
            <a:chOff x="2900515" y="115408"/>
            <a:chExt cx="7822411" cy="3746377"/>
          </a:xfrm>
        </p:grpSpPr>
        <p:sp>
          <p:nvSpPr>
            <p:cNvPr id="3" name="Rectángulo 2"/>
            <p:cNvSpPr/>
            <p:nvPr/>
          </p:nvSpPr>
          <p:spPr>
            <a:xfrm>
              <a:off x="2900515" y="115408"/>
              <a:ext cx="7822411" cy="3746377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EJECUCIÓN FÍSICA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FINANCIERA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ENERO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2022</a:t>
              </a:r>
              <a:endParaRPr lang="es-ES" sz="4800" dirty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60007" dist="698500" dir="7680000" sy="30000" kx="1300200" algn="ctr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00515" y="115408"/>
              <a:ext cx="7822411" cy="3746377"/>
            </a:xfrm>
            <a:prstGeom prst="rect">
              <a:avLst/>
            </a:pr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10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Elipse 4"/>
          <p:cNvSpPr/>
          <p:nvPr/>
        </p:nvSpPr>
        <p:spPr>
          <a:xfrm>
            <a:off x="10984470" y="70948"/>
            <a:ext cx="1132810" cy="1091380"/>
          </a:xfrm>
          <a:prstGeom prst="ellipse">
            <a:avLst/>
          </a:prstGeom>
          <a:blipFill>
            <a:blip r:embed="rId3">
              <a:alphaModFix amt="49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43" y="609446"/>
            <a:ext cx="7918040" cy="5239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577628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6477" y="113876"/>
            <a:ext cx="8056243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93756"/>
              </p:ext>
            </p:extLst>
          </p:nvPr>
        </p:nvGraphicFramePr>
        <p:xfrm>
          <a:off x="2276476" y="1011219"/>
          <a:ext cx="8056245" cy="5796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1393"/>
                <a:gridCol w="1608713"/>
                <a:gridCol w="1608713"/>
                <a:gridCol w="1608713"/>
                <a:gridCol w="1608713"/>
              </a:tblGrid>
              <a:tr h="370841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965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07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61.77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661.46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4.24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727.47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75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61.77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661.46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4.24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727.47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712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48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6892" y="6492880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Tm = Tonelada métrica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934779"/>
              </p:ext>
            </p:extLst>
          </p:nvPr>
        </p:nvGraphicFramePr>
        <p:xfrm>
          <a:off x="1286565" y="2612006"/>
          <a:ext cx="9852522" cy="16339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42356"/>
                <a:gridCol w="1060482"/>
                <a:gridCol w="1069546"/>
                <a:gridCol w="1096739"/>
                <a:gridCol w="1096739"/>
                <a:gridCol w="1096739"/>
                <a:gridCol w="1096739"/>
                <a:gridCol w="975851"/>
                <a:gridCol w="1317331"/>
              </a:tblGrid>
              <a:tr h="1015944"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Aceite</a:t>
                      </a:r>
                      <a:endParaRPr lang="es-ES_tradnl" sz="1400" baseline="0" noProof="0" dirty="0" smtClean="0"/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Arroz </a:t>
                      </a:r>
                    </a:p>
                    <a:p>
                      <a:pPr algn="ctr"/>
                      <a:r>
                        <a:rPr lang="es-ES_tradnl" sz="140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Frijol</a:t>
                      </a:r>
                      <a:r>
                        <a:rPr lang="es-ES_tradnl" sz="14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smtClean="0"/>
                        <a:t>Harina</a:t>
                      </a:r>
                      <a:r>
                        <a:rPr lang="es-ES_tradnl" sz="1200" baseline="0" noProof="0" smtClean="0"/>
                        <a:t> de Maíz Nixtamalizada</a:t>
                      </a:r>
                    </a:p>
                    <a:p>
                      <a:pPr algn="ctr"/>
                      <a:r>
                        <a:rPr lang="es-ES_tradnl" sz="1200" baseline="0" noProof="0" smtClean="0"/>
                        <a:t>Tm</a:t>
                      </a:r>
                      <a:endParaRPr lang="es-ES_tradnl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Hojuelas de Avena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>
                          <a:solidFill>
                            <a:schemeClr val="bg1"/>
                          </a:solidFill>
                        </a:rPr>
                        <a:t>Maíz </a:t>
                      </a:r>
                    </a:p>
                    <a:p>
                      <a:pPr algn="ctr"/>
                      <a:r>
                        <a:rPr lang="es-ES_tradnl" sz="140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Mezcla</a:t>
                      </a:r>
                      <a:r>
                        <a:rPr lang="es-ES_tradnl" sz="1400" baseline="0" noProof="0" dirty="0" smtClean="0"/>
                        <a:t> de Harina de Maíz y Soya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 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Sal </a:t>
                      </a:r>
                    </a:p>
                    <a:p>
                      <a:pPr algn="ctr"/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TOTAL</a:t>
                      </a:r>
                      <a:r>
                        <a:rPr lang="es-ES_tradnl" sz="1400" baseline="0" noProof="0" smtClean="0"/>
                        <a:t> </a:t>
                      </a:r>
                    </a:p>
                    <a:p>
                      <a:pPr algn="ctr"/>
                      <a:r>
                        <a:rPr lang="es-ES_tradnl" sz="1400" baseline="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0.23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90.01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50.28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0.10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13.18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213.42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6.02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4.38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noProof="0" dirty="0" smtClean="0"/>
                        <a:t>377.62</a:t>
                      </a:r>
                      <a:endParaRPr lang="es-ES_tradnl" sz="18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794523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enero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53601"/>
              </p:ext>
            </p:extLst>
          </p:nvPr>
        </p:nvGraphicFramePr>
        <p:xfrm>
          <a:off x="4767553" y="3098306"/>
          <a:ext cx="2585871" cy="13429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85871"/>
              </a:tblGrid>
              <a:tr h="724952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Arroz</a:t>
                      </a:r>
                    </a:p>
                    <a:p>
                      <a:pPr algn="ctr"/>
                      <a:r>
                        <a:rPr lang="es-ES_tradnl" sz="2000" noProof="0" dirty="0" smtClean="0"/>
                        <a:t>Tm</a:t>
                      </a:r>
                      <a:endParaRPr lang="es-ES_tradnl" sz="20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4.24</a:t>
                      </a:r>
                      <a:endParaRPr lang="es-ES_tradnl" sz="20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7945233" cy="1331647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31 de enero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64536"/>
              </p:ext>
            </p:extLst>
          </p:nvPr>
        </p:nvGraphicFramePr>
        <p:xfrm>
          <a:off x="2583403" y="3429000"/>
          <a:ext cx="7584578" cy="14463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15611"/>
                <a:gridCol w="1144711"/>
                <a:gridCol w="1391409"/>
                <a:gridCol w="1391409"/>
                <a:gridCol w="1059038"/>
                <a:gridCol w="1482400"/>
              </a:tblGrid>
              <a:tr h="828280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Arroz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solidFill>
                            <a:schemeClr val="bg1"/>
                          </a:solidFill>
                        </a:rPr>
                        <a:t>Frijol</a:t>
                      </a:r>
                    </a:p>
                    <a:p>
                      <a:pPr algn="ctr"/>
                      <a:r>
                        <a:rPr lang="es-ES_tradnl" sz="14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Harina</a:t>
                      </a:r>
                      <a:r>
                        <a:rPr lang="es-ES_tradnl" sz="1400" baseline="0" noProof="0" dirty="0" smtClean="0"/>
                        <a:t> de Maíz Nixtamalizada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Hojuelas de Avena 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TOTAL</a:t>
                      </a:r>
                      <a:r>
                        <a:rPr lang="es-ES_tradnl" sz="18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Tm</a:t>
                      </a:r>
                      <a:endParaRPr lang="es-ES_tradnl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0.13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181.87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136.35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140.24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75.10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533.70</a:t>
                      </a:r>
                      <a:endParaRPr lang="es-ES_tradnl" sz="20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475775" y="0"/>
            <a:ext cx="794523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enero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48879" y="1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12518"/>
              </p:ext>
            </p:extLst>
          </p:nvPr>
        </p:nvGraphicFramePr>
        <p:xfrm>
          <a:off x="2059621" y="2689933"/>
          <a:ext cx="8655725" cy="182908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2721"/>
                <a:gridCol w="1274664"/>
                <a:gridCol w="1181995"/>
                <a:gridCol w="1672657"/>
                <a:gridCol w="1364807"/>
                <a:gridCol w="1488881"/>
              </a:tblGrid>
              <a:tr h="1211039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Proyecto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Arroz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Frijol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solidFill>
                            <a:schemeClr val="bg1"/>
                          </a:solidFill>
                        </a:rPr>
                        <a:t>Harina de Maíz Nixtamalizada</a:t>
                      </a:r>
                      <a:endParaRPr lang="es-ES_tradnl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Hojuelas de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 VISAN</a:t>
                      </a:r>
                      <a:endParaRPr lang="es-ES_tradnl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181.44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136.35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140.21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75.00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533.00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251775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77811"/>
              </p:ext>
            </p:extLst>
          </p:nvPr>
        </p:nvGraphicFramePr>
        <p:xfrm>
          <a:off x="231658" y="2691979"/>
          <a:ext cx="11568022" cy="22265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10352"/>
                <a:gridCol w="832711"/>
                <a:gridCol w="983016"/>
                <a:gridCol w="857905"/>
                <a:gridCol w="1052658"/>
                <a:gridCol w="1166071"/>
                <a:gridCol w="1034257"/>
                <a:gridCol w="1034257"/>
                <a:gridCol w="1165831"/>
                <a:gridCol w="902683"/>
                <a:gridCol w="1128281"/>
              </a:tblGrid>
              <a:tr h="1608479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Proyecto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Arroz</a:t>
                      </a:r>
                      <a:r>
                        <a:rPr lang="es-ES_tradnl" sz="1600" baseline="0" noProof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>
                          <a:solidFill>
                            <a:schemeClr val="bg1"/>
                          </a:solidFill>
                        </a:rPr>
                        <a:t>Azúcar</a:t>
                      </a:r>
                    </a:p>
                    <a:p>
                      <a:pPr algn="ctr"/>
                      <a:r>
                        <a:rPr lang="es-ES_tradnl" sz="160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Frijol</a:t>
                      </a:r>
                    </a:p>
                    <a:p>
                      <a:pPr algn="ctr"/>
                      <a:r>
                        <a:rPr lang="es-ES_tradnl" sz="1600" noProof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Harina de Maíz Nixtamali-zada</a:t>
                      </a:r>
                    </a:p>
                    <a:p>
                      <a:pPr algn="ctr"/>
                      <a:r>
                        <a:rPr lang="es-ES_tradnl" sz="1600" baseline="0" noProof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Hojuelas de</a:t>
                      </a:r>
                      <a:r>
                        <a:rPr lang="es-ES_tradnl" sz="1600" baseline="0" noProof="0" smtClean="0"/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>
                          <a:solidFill>
                            <a:schemeClr val="bg1"/>
                          </a:solidFill>
                        </a:rPr>
                        <a:t>Maíz</a:t>
                      </a:r>
                    </a:p>
                    <a:p>
                      <a:pPr algn="ctr"/>
                      <a:r>
                        <a:rPr lang="es-ES_tradnl" sz="160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Mezcla de Harina de Maíz y Soya 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>
                          <a:solidFill>
                            <a:schemeClr val="bg1"/>
                          </a:solidFill>
                        </a:rPr>
                        <a:t>Sal</a:t>
                      </a:r>
                      <a:r>
                        <a:rPr lang="es-ES_tradnl" sz="1600" baseline="0" noProof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 TOTAL</a:t>
                      </a:r>
                      <a:r>
                        <a:rPr lang="es-ES_tradnl" sz="1600" baseline="0" noProof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MAGA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20.11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146.41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6.26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94.52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0.70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32.91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311.57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0.73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5.14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618.36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8090521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Reporte de ingresos 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Enero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253818"/>
              </p:ext>
            </p:extLst>
          </p:nvPr>
        </p:nvGraphicFramePr>
        <p:xfrm>
          <a:off x="1004714" y="1784701"/>
          <a:ext cx="10543824" cy="36057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6444"/>
                <a:gridCol w="2024841"/>
                <a:gridCol w="2157335"/>
                <a:gridCol w="2174457"/>
                <a:gridCol w="1590747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Fuente</a:t>
                      </a:r>
                      <a:r>
                        <a:rPr lang="es-ES_tradnl" sz="2100" baseline="0" noProof="0" dirty="0" smtClean="0"/>
                        <a:t> de financiamiento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Asignado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Vigente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Percibido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% Percibido s/vigente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2000" noProof="0" dirty="0" smtClean="0"/>
                        <a:t>21 Ingresos Tributarios      IVA PAZ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6.67%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6802">
                <a:tc>
                  <a:txBody>
                    <a:bodyPr/>
                    <a:lstStyle/>
                    <a:p>
                      <a:pPr algn="l"/>
                      <a:r>
                        <a:rPr lang="es-ES_tradnl" sz="2000" noProof="0" dirty="0" smtClean="0"/>
                        <a:t>31 Ingresos</a:t>
                      </a:r>
                      <a:r>
                        <a:rPr lang="es-ES_tradnl" sz="2000" baseline="0" noProof="0" dirty="0" smtClean="0"/>
                        <a:t> propios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6,744.01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1.35%</a:t>
                      </a:r>
                      <a:endParaRPr lang="es-ES_tradnl" sz="20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2000" noProof="0" dirty="0" smtClean="0"/>
                        <a:t>32</a:t>
                      </a:r>
                      <a:r>
                        <a:rPr lang="es-ES_tradnl" sz="2000" baseline="0" noProof="0" dirty="0" smtClean="0"/>
                        <a:t> Disminución de Caja y Bancos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100%</a:t>
                      </a:r>
                      <a:endParaRPr lang="es-ES_tradnl" sz="20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3,006,744.01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754966" y="6104588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17.00%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50726" y="1427530"/>
            <a:ext cx="8051800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8065121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Reporte de egresos 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539067" y="5947365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 27.00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77254"/>
              </p:ext>
            </p:extLst>
          </p:nvPr>
        </p:nvGraphicFramePr>
        <p:xfrm>
          <a:off x="2026000" y="2262750"/>
          <a:ext cx="8820186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03133"/>
                <a:gridCol w="2438400"/>
                <a:gridCol w="24786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8,598,980.00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589,367.82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5,571,220.00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206,059.98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1,344,000.00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7,691.21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4,910.00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808,029.01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12402</TotalTime>
  <Words>429</Words>
  <Application>Microsoft Office PowerPoint</Application>
  <PresentationFormat>Panorámica</PresentationFormat>
  <Paragraphs>261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Ministerio de Agricultura, Ganadería y Alimentación  Existencia de  producto alimentario al 31 de enero de 2022</vt:lpstr>
      <vt:lpstr>Ministerio de  Desarrollo Social Existencia de producto alimentario al 31 de enero de 2022</vt:lpstr>
      <vt:lpstr>Programa Mundial de Alimentos Existencia de  producto alimentario al 31 de enero de 2022</vt:lpstr>
      <vt:lpstr>Programa Mundial de Alimentos Recepción de alimentos  Enero 2022</vt:lpstr>
      <vt:lpstr>Ministerio de Agricultura, Ganadería y Alimentación  Despacho de alimentos   Enero 2022</vt:lpstr>
      <vt:lpstr>Presupuesto del INDECA 2022 Reporte de ingresos por fuente de financiamiento    Enero</vt:lpstr>
      <vt:lpstr>Presupuesto 2022 Instituto Nacional de Comercialización Agrícola Reporte de egresos por grupo de gasto  Enero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1461</cp:revision>
  <cp:lastPrinted>2017-08-11T21:19:39Z</cp:lastPrinted>
  <dcterms:created xsi:type="dcterms:W3CDTF">2017-01-05T16:19:17Z</dcterms:created>
  <dcterms:modified xsi:type="dcterms:W3CDTF">2022-02-18T17:27:24Z</dcterms:modified>
</cp:coreProperties>
</file>