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83" r:id="rId4"/>
    <p:sldId id="272" r:id="rId5"/>
    <p:sldId id="278" r:id="rId6"/>
    <p:sldId id="279" r:id="rId7"/>
    <p:sldId id="284" r:id="rId8"/>
    <p:sldId id="277" r:id="rId9"/>
    <p:sldId id="286" r:id="rId10"/>
    <p:sldId id="266" r:id="rId11"/>
    <p:sldId id="267" r:id="rId12"/>
    <p:sldId id="285" r:id="rId13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7209B8F-0D8E-4635-BCC2-5E37B78FE232}">
          <p14:sldIdLst>
            <p14:sldId id="256"/>
            <p14:sldId id="268"/>
            <p14:sldId id="283"/>
            <p14:sldId id="272"/>
            <p14:sldId id="278"/>
            <p14:sldId id="279"/>
            <p14:sldId id="284"/>
            <p14:sldId id="277"/>
            <p14:sldId id="286"/>
            <p14:sldId id="266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714" autoAdjust="0"/>
  </p:normalViewPr>
  <p:slideViewPr>
    <p:cSldViewPr snapToGrid="0" showGuides="1">
      <p:cViewPr varScale="1">
        <p:scale>
          <a:sx n="119" d="100"/>
          <a:sy n="119" d="100"/>
        </p:scale>
        <p:origin x="384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 showGuides="1">
      <p:cViewPr varScale="1">
        <p:scale>
          <a:sx n="85" d="100"/>
          <a:sy n="85" d="100"/>
        </p:scale>
        <p:origin x="26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5C1-D601-4B0B-A5E8-D44D40101967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706C-C6A8-4F67-A696-F23EEBCCA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9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9843A-DD9D-405E-904D-F72D642C8D97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952F3-5C1C-472C-B810-889AADF661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83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85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47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8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64" y="0"/>
            <a:ext cx="3700020" cy="6858000"/>
          </a:xfrm>
          <a:prstGeom prst="rect">
            <a:avLst/>
          </a:prstGeom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1E8-FA3E-4C72-B8B3-63559C12F5E2}" type="datetime1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81476" y="6492880"/>
            <a:ext cx="2743200" cy="365125"/>
          </a:xfrm>
        </p:spPr>
        <p:txBody>
          <a:bodyPr/>
          <a:lstStyle>
            <a:lvl1pPr>
              <a:defRPr sz="1401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E1471642-554C-4129-AACD-A60A5C1E422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A94-AD3F-4F1A-BFFC-49BD08E9D6B0}" type="datetime1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D708-962F-4063-9A72-D58CF172A42D}" type="datetime1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4D6-72CB-4035-BB1E-841E95607CD7}" type="datetime1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F688-2A5E-4090-8F47-FF8B518BD8B0}" type="datetime1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664B-20E1-4255-A571-B968802F2F39}" type="datetime1">
              <a:rPr lang="es-ES" smtClean="0"/>
              <a:t>20/12/2022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BF9-2ED0-4805-8B78-ED325DFBDF30}" type="datetime1">
              <a:rPr lang="es-ES" smtClean="0"/>
              <a:t>20/12/2022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118-A586-44BF-96DD-84616D1DA543}" type="datetime1">
              <a:rPr lang="es-ES" smtClean="0"/>
              <a:t>20/12/2022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A9E-6B08-4CE1-9E0E-7B93A8DD95AA}" type="datetime1">
              <a:rPr lang="es-ES" smtClean="0"/>
              <a:t>20/12/2022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AF5-621F-42E7-9F69-6B7CEEEE5ED2}" type="datetime1">
              <a:rPr lang="es-ES" smtClean="0"/>
              <a:t>20/12/2022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0B8-9D5C-41A3-A800-0D6801D310DE}" type="datetime1">
              <a:rPr lang="es-ES" smtClean="0"/>
              <a:t>20/12/2022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9A81-2FEF-46AB-BB24-A9D781E4EB79}" type="datetime1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85418" y="1258524"/>
            <a:ext cx="8708566" cy="5599476"/>
          </a:xfrm>
          <a:prstGeom prst="rect">
            <a:avLst/>
          </a:prstGeom>
          <a:solidFill>
            <a:schemeClr val="lt1">
              <a:alpha val="64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EJECUCIÓN FÍSICA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ENERO - NOVIEMBRE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  <a:endParaRPr lang="es-ES" sz="4800" b="1" dirty="0">
              <a:ln w="2857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49" y="108155"/>
            <a:ext cx="5308527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4007" y="21579"/>
            <a:ext cx="852799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del INDECA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fuente de financiamiento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noviembre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10</a:t>
            </a:fld>
            <a:endParaRPr lang="es-E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105498"/>
              </p:ext>
            </p:extLst>
          </p:nvPr>
        </p:nvGraphicFramePr>
        <p:xfrm>
          <a:off x="3709486" y="1754493"/>
          <a:ext cx="8437033" cy="38496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7641"/>
                <a:gridCol w="1620252"/>
                <a:gridCol w="1726272"/>
                <a:gridCol w="1739972"/>
                <a:gridCol w="1272896"/>
              </a:tblGrid>
              <a:tr h="72155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Fuente</a:t>
                      </a:r>
                      <a:r>
                        <a:rPr lang="es-ES_tradnl" sz="2000" baseline="0" noProof="0" dirty="0" smtClean="0"/>
                        <a:t> de financiamiento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Asignado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Percibido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% Percibido s/vigente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715159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es-ES_tradnl" sz="1600" noProof="0" dirty="0" smtClean="0"/>
                        <a:t>21 Ingresos Tributarios      IVA PAZ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14,032,188.00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93.55%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637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31 Ingresos</a:t>
                      </a:r>
                      <a:r>
                        <a:rPr lang="es-ES_tradnl" sz="1600" baseline="0" noProof="0" dirty="0" smtClean="0"/>
                        <a:t> propios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284,742.94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56.95%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7061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32</a:t>
                      </a:r>
                      <a:r>
                        <a:rPr lang="es-ES_tradnl" sz="1600" baseline="0" noProof="0" dirty="0" smtClean="0"/>
                        <a:t> Disminución de Caja y Bancos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100%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16,316,930.94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136033" y="6015631"/>
            <a:ext cx="5772150" cy="3693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percibido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vigente 93.24%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53873" y="1356507"/>
            <a:ext cx="8348257" cy="3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(Valores expresados en Quetzales)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1763" y="0"/>
            <a:ext cx="8510237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 Nacional de Comercialización Agrícola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grupo de gasto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noviembre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083782" y="5512359"/>
            <a:ext cx="6219531" cy="6463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Vigente: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71.72%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</a:t>
            </a:r>
            <a:r>
              <a:rPr lang="es-ES" sz="2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ES" sz="20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Percibido:76.92%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096042"/>
              </p:ext>
            </p:extLst>
          </p:nvPr>
        </p:nvGraphicFramePr>
        <p:xfrm>
          <a:off x="3681762" y="1641313"/>
          <a:ext cx="8510237" cy="37535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5715"/>
                <a:gridCol w="2539969"/>
                <a:gridCol w="1904553"/>
              </a:tblGrid>
              <a:tr h="641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Grupo de Gasto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Gasto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61492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Servicios</a:t>
                      </a:r>
                      <a:r>
                        <a:rPr lang="es-ES_tradnl" sz="1600" baseline="0" noProof="0" dirty="0" smtClean="0"/>
                        <a:t> Personales          “000“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8,729,780.00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7,228,382.06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302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Servicios NO Personales   “100”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5,370,220.00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3,956,938.01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093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Materiales y Suministros</a:t>
                      </a:r>
                      <a:r>
                        <a:rPr lang="es-ES_tradnl" sz="1600" baseline="0" noProof="0" dirty="0" smtClean="0"/>
                        <a:t>  “200”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1,376,200.00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644,532.84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15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Maquinaria y Equipo         “300”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1,035,800.00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307,011.51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Transferencias</a:t>
                      </a:r>
                      <a:r>
                        <a:rPr lang="es-ES_tradnl" sz="1600" baseline="0" noProof="0" dirty="0" smtClean="0"/>
                        <a:t> Corrientes “400”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950,000.00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414,510.85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noProof="0" dirty="0" smtClean="0"/>
                        <a:t>Asig</a:t>
                      </a:r>
                      <a:r>
                        <a:rPr lang="es-ES_tradnl" sz="1600" b="0" baseline="0" noProof="0" dirty="0" smtClean="0"/>
                        <a:t>naciones Globales      “900”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38,000.00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12,551,375.27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3254" y="6488668"/>
            <a:ext cx="29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BODEGA DE FRAIJANES</a:t>
            </a:r>
            <a:endParaRPr lang="es-GT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2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77265" y="0"/>
            <a:ext cx="8514735" cy="897343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diarias,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promedio mensual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alimentos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bodegas  del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INDECA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Año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936624"/>
              </p:ext>
            </p:extLst>
          </p:nvPr>
        </p:nvGraphicFramePr>
        <p:xfrm>
          <a:off x="3677265" y="905672"/>
          <a:ext cx="8514736" cy="5952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668"/>
                <a:gridCol w="1844368"/>
                <a:gridCol w="1556166"/>
                <a:gridCol w="1700267"/>
                <a:gridCol w="1700267"/>
              </a:tblGrid>
              <a:tr h="380822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Tm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430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Convenio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</a:rPr>
                        <a:t> MAGA/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MAGA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MIDES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61.77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661.46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4.24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727.47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Febrero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230.20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694.52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1,269.53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2,194.25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Marzo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307.69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169.25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2,331.21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Abril 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1,402.42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1,439.63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4,696.32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Mayo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431.25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3,171.85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6,836.58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Junio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2.04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2,276.50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1,826.01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4,104.55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Julio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610.36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949.02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1,803.71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3,363.09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Agosto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981.15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1,799.68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1,809.19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4,590.02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Septiembre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1,036.38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2,957.56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2,680.67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6,674.61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Octubre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1,242.21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4,013.91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2,256.78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7,512.80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Noviembre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2,472.43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5,667.35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1,737.30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9,877.08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Diciembre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2109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PROMEDIO DIARIO MENSUAL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797.99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2,163.70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1,722.98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4,684.68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EJECUTADO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8,777.90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23,800.73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18,952.82</a:t>
                      </a:r>
                      <a:endParaRPr lang="es-GT" sz="1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fontAlgn="t" latinLnBrk="0" hangingPunct="1"/>
                      <a:r>
                        <a:rPr lang="es-MX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51,531.45</a:t>
                      </a:r>
                      <a:endParaRPr lang="es-GT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Planificado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55,000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Porcentaje de avance físico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93.69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Mundial de Alimentos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30 de noviembre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98393"/>
              </p:ext>
            </p:extLst>
          </p:nvPr>
        </p:nvGraphicFramePr>
        <p:xfrm>
          <a:off x="3699518" y="1440987"/>
          <a:ext cx="8492482" cy="4871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68.47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423.54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126.49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384.25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463.49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105.23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883.79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757373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2,455.26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Dirección de Asistencia Alimentaria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30 de noviembre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71911"/>
              </p:ext>
            </p:extLst>
          </p:nvPr>
        </p:nvGraphicFramePr>
        <p:xfrm>
          <a:off x="3699518" y="1537704"/>
          <a:ext cx="8492482" cy="46284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217.62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1,053.73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159.09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324.91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922.74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94.37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779.62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3,552.08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99518" y="6569778"/>
            <a:ext cx="189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Tm= tonelada métrica </a:t>
            </a:r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3515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761874" y="1"/>
            <a:ext cx="8430126" cy="134940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 Desarrollo Social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de producto alimentario al 30 de noviembre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58760"/>
              </p:ext>
            </p:extLst>
          </p:nvPr>
        </p:nvGraphicFramePr>
        <p:xfrm>
          <a:off x="3761874" y="2974737"/>
          <a:ext cx="8430126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42443"/>
                <a:gridCol w="278768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2,026.86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2,026.86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45832" y="0"/>
            <a:ext cx="8446167" cy="117185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Mundial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– noviembre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07170"/>
              </p:ext>
            </p:extLst>
          </p:nvPr>
        </p:nvGraphicFramePr>
        <p:xfrm>
          <a:off x="3745832" y="1594034"/>
          <a:ext cx="8446168" cy="5142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3180"/>
                <a:gridCol w="2792988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814.59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3,695.85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837.48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4,339.25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5,662.05</a:t>
                      </a:r>
                      <a:endParaRPr lang="es-GT" dirty="0"/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1,109.75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1,663.42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381.15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18,503.53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noviembre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41022"/>
              </p:ext>
            </p:extLst>
          </p:nvPr>
        </p:nvGraphicFramePr>
        <p:xfrm>
          <a:off x="3689406" y="2493639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2,848.92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2,848.92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– noviembre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42951"/>
              </p:ext>
            </p:extLst>
          </p:nvPr>
        </p:nvGraphicFramePr>
        <p:xfrm>
          <a:off x="3701988" y="1117600"/>
          <a:ext cx="8492482" cy="5657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567.53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2,954.65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557.82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3,777.11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4,274.64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956.10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524.99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385.50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14,007.86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– noviembre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69964"/>
              </p:ext>
            </p:extLst>
          </p:nvPr>
        </p:nvGraphicFramePr>
        <p:xfrm>
          <a:off x="3701988" y="2400448"/>
          <a:ext cx="8492482" cy="1028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326.66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13490</TotalTime>
  <Words>443</Words>
  <Application>Microsoft Office PowerPoint</Application>
  <PresentationFormat>Panorámica</PresentationFormat>
  <Paragraphs>264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Existencias diarias, promedio mensual  del manejo de alimentos en bodegas  del INDECA   Año 2022</vt:lpstr>
      <vt:lpstr>Convenio Ministerio de Agricultura, Ganadería y Alimentación con el Programa Mundial de Alimentos Existencia de  producto alimentario al 30 de noviembre de 2022</vt:lpstr>
      <vt:lpstr>Ministerio de Agricultura, Ganadería y Alimentación  Dirección de Asistencia Alimentaria Existencia de  producto alimentario al 30 de noviembre de 2022</vt:lpstr>
      <vt:lpstr>Ministerio de  Desarrollo Social Existencia de producto alimentario al 30 de noviembre de 2022</vt:lpstr>
      <vt:lpstr>Convenio Ministerio de Agricultura, Ganadería y Alimentación con el Programa Mundial de Alimentos Recepción de alimentos  de enero – noviembre del 2022</vt:lpstr>
      <vt:lpstr>Ministerio de Desarrollo Social  Recepción de alimentos  de enero - noviembre del 2022</vt:lpstr>
      <vt:lpstr>Ministerio de Agricultura, Ganadería y Alimentación  Despacho de alimentos  de enero – noviembre del 2022</vt:lpstr>
      <vt:lpstr>Ministerio de Desarrollo Social Despacho de alimentos  de enero – noviembre del 2022</vt:lpstr>
      <vt:lpstr>Presupuesto del INDECA 2022 Ingresos por fuente de financiamiento   de enero - noviembre</vt:lpstr>
      <vt:lpstr>Presupuesto 2022 Instituto Nacional de Comercialización Agrícola Egresos por grupo de gasto  de enero - noviembre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Calderon</dc:creator>
  <cp:lastModifiedBy>Carlos  Calderon</cp:lastModifiedBy>
  <cp:revision>1628</cp:revision>
  <cp:lastPrinted>2017-08-11T21:19:39Z</cp:lastPrinted>
  <dcterms:created xsi:type="dcterms:W3CDTF">2017-01-05T16:19:17Z</dcterms:created>
  <dcterms:modified xsi:type="dcterms:W3CDTF">2022-12-20T17:48:20Z</dcterms:modified>
</cp:coreProperties>
</file>