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68" r:id="rId3"/>
    <p:sldId id="283" r:id="rId4"/>
    <p:sldId id="272" r:id="rId5"/>
    <p:sldId id="278" r:id="rId6"/>
    <p:sldId id="279" r:id="rId7"/>
    <p:sldId id="277" r:id="rId8"/>
    <p:sldId id="287" r:id="rId9"/>
    <p:sldId id="286" r:id="rId10"/>
    <p:sldId id="266" r:id="rId11"/>
    <p:sldId id="267" r:id="rId12"/>
  </p:sldIdLst>
  <p:sldSz cx="12192000" cy="6858000"/>
  <p:notesSz cx="6858000" cy="9313863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ción predeterminada" id="{17209B8F-0D8E-4635-BCC2-5E37B78FE232}">
          <p14:sldIdLst>
            <p14:sldId id="256"/>
            <p14:sldId id="268"/>
            <p14:sldId id="283"/>
            <p14:sldId id="272"/>
            <p14:sldId id="278"/>
            <p14:sldId id="279"/>
            <p14:sldId id="277"/>
            <p14:sldId id="287"/>
            <p14:sldId id="286"/>
            <p14:sldId id="266"/>
            <p14:sldId id="267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63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Estilo claro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E9639D4-E3E2-4D34-9284-5A2195B3D0D7}" styleName="Estilo claro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93296810-A885-4BE3-A3E7-6D5BEEA58F35}" styleName="Estilo medio 2 - Énfasis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0A1B5D5-9B99-4C35-A422-299274C87663}" styleName="Estilo medio 1 - Énfasis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21E4AEA4-8DFA-4A89-87EB-49C32662AFE0}" styleName="Estilo medio 2 - Énfasi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DCAF9ED-07DC-4A11-8D7F-57B35C25682E}" styleName="Estilo medio 1 - Énfasis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599" autoAdjust="0"/>
    <p:restoredTop sz="94714" autoAdjust="0"/>
  </p:normalViewPr>
  <p:slideViewPr>
    <p:cSldViewPr snapToGrid="0" showGuides="1">
      <p:cViewPr varScale="1">
        <p:scale>
          <a:sx n="104" d="100"/>
          <a:sy n="104" d="100"/>
        </p:scale>
        <p:origin x="984" y="126"/>
      </p:cViewPr>
      <p:guideLst>
        <p:guide orient="horz" pos="2160"/>
        <p:guide pos="3863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8766"/>
    </p:cViewPr>
  </p:sorterViewPr>
  <p:notesViewPr>
    <p:cSldViewPr snapToGrid="0" showGuides="1">
      <p:cViewPr varScale="1">
        <p:scale>
          <a:sx n="85" d="100"/>
          <a:sy n="85" d="100"/>
        </p:scale>
        <p:origin x="2604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72421" cy="46760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884027" y="0"/>
            <a:ext cx="2972421" cy="46760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E195C1-D601-4B0B-A5E8-D44D40101967}" type="datetimeFigureOut">
              <a:rPr lang="es-ES" smtClean="0"/>
              <a:t>09/05/2023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1" y="8846262"/>
            <a:ext cx="2972421" cy="46760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884027" y="8846262"/>
            <a:ext cx="2972421" cy="46760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0A706C-C6A8-4F67-A696-F23EEBCCA9D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5969095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731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731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29F9843A-DD9D-405E-904D-F72D642C8D97}" type="datetimeFigureOut">
              <a:rPr lang="es-ES" smtClean="0"/>
              <a:t>09/05/2023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35000" y="1163638"/>
            <a:ext cx="5588000" cy="31432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82296"/>
            <a:ext cx="5486400" cy="3667334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846554"/>
            <a:ext cx="2971800" cy="467309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846554"/>
            <a:ext cx="2971800" cy="467309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661952F3-5C1C-472C-B810-889AADF6616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723393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35000" y="1163638"/>
            <a:ext cx="5588000" cy="314325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1952F3-5C1C-472C-B810-889AADF66161}" type="slidenum">
              <a:rPr lang="es-ES" smtClean="0"/>
              <a:t>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974264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35000" y="1163638"/>
            <a:ext cx="5588000" cy="314325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1952F3-5C1C-472C-B810-889AADF66161}" type="slidenum">
              <a:rPr lang="es-ES" smtClean="0"/>
              <a:t>2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7195808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GT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1952F3-5C1C-472C-B810-889AADF66161}" type="slidenum">
              <a:rPr lang="es-ES" smtClean="0"/>
              <a:t>4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2975621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35000" y="1163638"/>
            <a:ext cx="5588000" cy="314325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1952F3-5C1C-472C-B810-889AADF66161}" type="slidenum">
              <a:rPr lang="es-ES" smtClean="0"/>
              <a:t>6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9503882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35000" y="1163638"/>
            <a:ext cx="5588000" cy="314325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1952F3-5C1C-472C-B810-889AADF66161}" type="slidenum">
              <a:rPr lang="es-ES" smtClean="0"/>
              <a:t>7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8923302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35000" y="1163638"/>
            <a:ext cx="5588000" cy="314325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1952F3-5C1C-472C-B810-889AADF66161}" type="slidenum">
              <a:rPr lang="es-ES" smtClean="0"/>
              <a:t>8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0129059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35000" y="1163638"/>
            <a:ext cx="5588000" cy="314325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1952F3-5C1C-472C-B810-889AADF66161}" type="slidenum">
              <a:rPr lang="es-ES" smtClean="0"/>
              <a:t>9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0047887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35000" y="1163638"/>
            <a:ext cx="5588000" cy="314325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1952F3-5C1C-472C-B810-889AADF66161}" type="slidenum">
              <a:rPr lang="es-ES" smtClean="0"/>
              <a:t>10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5548218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35000" y="1163638"/>
            <a:ext cx="5588000" cy="314325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1952F3-5C1C-472C-B810-889AADF66161}" type="slidenum">
              <a:rPr lang="es-ES" smtClean="0"/>
              <a:t>11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010939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dirty="0" smtClean="0"/>
              <a:t>Haga clic para modificar el estilo de título del patrón</a:t>
            </a:r>
            <a:endParaRPr lang="es-ES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95" indent="0" algn="ctr">
              <a:buNone/>
              <a:defRPr sz="2000"/>
            </a:lvl2pPr>
            <a:lvl3pPr marL="914388" indent="0" algn="ctr">
              <a:buNone/>
              <a:defRPr sz="1801"/>
            </a:lvl3pPr>
            <a:lvl4pPr marL="1371583" indent="0" algn="ctr">
              <a:buNone/>
              <a:defRPr sz="1600"/>
            </a:lvl4pPr>
            <a:lvl5pPr marL="1828777" indent="0" algn="ctr">
              <a:buNone/>
              <a:defRPr sz="1600"/>
            </a:lvl5pPr>
            <a:lvl6pPr marL="2285972" indent="0" algn="ctr">
              <a:buNone/>
              <a:defRPr sz="1600"/>
            </a:lvl6pPr>
            <a:lvl7pPr marL="2743165" indent="0" algn="ctr">
              <a:buNone/>
              <a:defRPr sz="1600"/>
            </a:lvl7pPr>
            <a:lvl8pPr marL="3200360" indent="0" algn="ctr">
              <a:buNone/>
              <a:defRPr sz="1600"/>
            </a:lvl8pPr>
            <a:lvl9pPr marL="3657555" indent="0" algn="ctr">
              <a:buNone/>
              <a:defRPr sz="1600"/>
            </a:lvl9pPr>
          </a:lstStyle>
          <a:p>
            <a:r>
              <a:rPr lang="es-ES" dirty="0" smtClean="0"/>
              <a:t>Haga clic para modificar el estilo de subtítulo del patrón</a:t>
            </a:r>
            <a:endParaRPr lang="es-ES" dirty="0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C01E8-FA3E-4C72-B8B3-63559C12F5E2}" type="datetime1">
              <a:rPr lang="es-ES" smtClean="0"/>
              <a:t>09/05/2023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9181476" y="6492880"/>
            <a:ext cx="2743200" cy="365125"/>
          </a:xfrm>
        </p:spPr>
        <p:txBody>
          <a:bodyPr/>
          <a:lstStyle>
            <a:lvl1pPr>
              <a:defRPr sz="1401" b="1" cap="none" spc="0">
                <a:ln w="10160">
                  <a:solidFill>
                    <a:schemeClr val="bg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fld id="{E1471642-554C-4129-AACD-A60A5C1E4227}" type="slidenum">
              <a:rPr lang="es-ES" smtClean="0"/>
              <a:pPr/>
              <a:t>‹Nº›</a:t>
            </a:fld>
            <a:endParaRPr lang="es-ES" dirty="0"/>
          </a:p>
        </p:txBody>
      </p:sp>
      <p:pic>
        <p:nvPicPr>
          <p:cNvPr id="2050" name="Imagen 22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E7FFFF"/>
              </a:clrFrom>
              <a:clrTo>
                <a:srgbClr val="E7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75" y="5894532"/>
            <a:ext cx="682562" cy="63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3"/>
          <p:cNvSpPr>
            <a:spLocks noChangeArrowheads="1"/>
          </p:cNvSpPr>
          <p:nvPr userDrawn="1"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GT"/>
          </a:p>
        </p:txBody>
      </p:sp>
      <p:pic>
        <p:nvPicPr>
          <p:cNvPr id="11" name="Imagen 10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-19790" y="0"/>
            <a:ext cx="3829792" cy="6858000"/>
          </a:xfrm>
          <a:prstGeom prst="rect">
            <a:avLst/>
          </a:prstGeom>
        </p:spPr>
      </p:pic>
      <p:pic>
        <p:nvPicPr>
          <p:cNvPr id="12" name="Imagen 11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4919" y="3673498"/>
            <a:ext cx="1158875" cy="12731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70819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94A94-AD3F-4F1A-BFFC-49BD08E9D6B0}" type="datetime1">
              <a:rPr lang="es-ES" smtClean="0"/>
              <a:t>09/05/2023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294890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3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3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5D708-962F-4063-9A72-D58CF172A42D}" type="datetime1">
              <a:rPr lang="es-ES" smtClean="0"/>
              <a:t>09/05/2023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995136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934D6-72CB-4035-BB1E-841E95607CD7}" type="datetime1">
              <a:rPr lang="es-ES" smtClean="0"/>
              <a:t>09/05/2023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937186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2" y="1709742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2" y="4589468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95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88" indent="0">
              <a:buNone/>
              <a:defRPr sz="1801">
                <a:solidFill>
                  <a:schemeClr val="tx1">
                    <a:tint val="75000"/>
                  </a:schemeClr>
                </a:solidFill>
              </a:defRPr>
            </a:lvl3pPr>
            <a:lvl4pPr marL="137158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7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7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6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6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5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6F688-2A5E-4090-8F47-FF8B518BD8B0}" type="datetime1">
              <a:rPr lang="es-ES" smtClean="0"/>
              <a:t>09/05/2023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952194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1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1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8664B-20E1-4255-A571-B968802F2F39}" type="datetime1">
              <a:rPr lang="es-ES" smtClean="0"/>
              <a:t>09/05/2023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883471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9" y="365129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91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95" indent="0">
              <a:buNone/>
              <a:defRPr sz="2000" b="1"/>
            </a:lvl2pPr>
            <a:lvl3pPr marL="914388" indent="0">
              <a:buNone/>
              <a:defRPr sz="1801" b="1"/>
            </a:lvl3pPr>
            <a:lvl4pPr marL="1371583" indent="0">
              <a:buNone/>
              <a:defRPr sz="1600" b="1"/>
            </a:lvl4pPr>
            <a:lvl5pPr marL="1828777" indent="0">
              <a:buNone/>
              <a:defRPr sz="1600" b="1"/>
            </a:lvl5pPr>
            <a:lvl6pPr marL="2285972" indent="0">
              <a:buNone/>
              <a:defRPr sz="1600" b="1"/>
            </a:lvl6pPr>
            <a:lvl7pPr marL="2743165" indent="0">
              <a:buNone/>
              <a:defRPr sz="1600" b="1"/>
            </a:lvl7pPr>
            <a:lvl8pPr marL="3200360" indent="0">
              <a:buNone/>
              <a:defRPr sz="1600" b="1"/>
            </a:lvl8pPr>
            <a:lvl9pPr marL="3657555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91" y="2505076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3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95" indent="0">
              <a:buNone/>
              <a:defRPr sz="2000" b="1"/>
            </a:lvl2pPr>
            <a:lvl3pPr marL="914388" indent="0">
              <a:buNone/>
              <a:defRPr sz="1801" b="1"/>
            </a:lvl3pPr>
            <a:lvl4pPr marL="1371583" indent="0">
              <a:buNone/>
              <a:defRPr sz="1600" b="1"/>
            </a:lvl4pPr>
            <a:lvl5pPr marL="1828777" indent="0">
              <a:buNone/>
              <a:defRPr sz="1600" b="1"/>
            </a:lvl5pPr>
            <a:lvl6pPr marL="2285972" indent="0">
              <a:buNone/>
              <a:defRPr sz="1600" b="1"/>
            </a:lvl6pPr>
            <a:lvl7pPr marL="2743165" indent="0">
              <a:buNone/>
              <a:defRPr sz="1600" b="1"/>
            </a:lvl7pPr>
            <a:lvl8pPr marL="3200360" indent="0">
              <a:buNone/>
              <a:defRPr sz="1600" b="1"/>
            </a:lvl8pPr>
            <a:lvl9pPr marL="3657555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3" y="2505076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51BF9-2ED0-4805-8B78-ED325DFBDF30}" type="datetime1">
              <a:rPr lang="es-ES" smtClean="0"/>
              <a:t>09/05/2023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723227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C3118-A586-44BF-96DD-84616D1DA543}" type="datetime1">
              <a:rPr lang="es-ES" smtClean="0"/>
              <a:t>09/05/2023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556309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AAA9E-6B08-4CE1-9E0E-7B93A8DD95AA}" type="datetime1">
              <a:rPr lang="es-ES" smtClean="0"/>
              <a:t>09/05/2023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130454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90" y="457200"/>
            <a:ext cx="3932236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9"/>
            <a:ext cx="6172201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90" y="2057400"/>
            <a:ext cx="3932236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95" indent="0">
              <a:buNone/>
              <a:defRPr sz="1401"/>
            </a:lvl2pPr>
            <a:lvl3pPr marL="914388" indent="0">
              <a:buNone/>
              <a:defRPr sz="1200"/>
            </a:lvl3pPr>
            <a:lvl4pPr marL="1371583" indent="0">
              <a:buNone/>
              <a:defRPr sz="1001"/>
            </a:lvl4pPr>
            <a:lvl5pPr marL="1828777" indent="0">
              <a:buNone/>
              <a:defRPr sz="1001"/>
            </a:lvl5pPr>
            <a:lvl6pPr marL="2285972" indent="0">
              <a:buNone/>
              <a:defRPr sz="1001"/>
            </a:lvl6pPr>
            <a:lvl7pPr marL="2743165" indent="0">
              <a:buNone/>
              <a:defRPr sz="1001"/>
            </a:lvl7pPr>
            <a:lvl8pPr marL="3200360" indent="0">
              <a:buNone/>
              <a:defRPr sz="1001"/>
            </a:lvl8pPr>
            <a:lvl9pPr marL="3657555" indent="0">
              <a:buNone/>
              <a:defRPr sz="100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41AF5-621F-42E7-9F69-6B7CEEEE5ED2}" type="datetime1">
              <a:rPr lang="es-ES" smtClean="0"/>
              <a:t>09/05/2023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343872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90" y="457200"/>
            <a:ext cx="3932236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9"/>
            <a:ext cx="6172201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95" indent="0">
              <a:buNone/>
              <a:defRPr sz="2800"/>
            </a:lvl2pPr>
            <a:lvl3pPr marL="914388" indent="0">
              <a:buNone/>
              <a:defRPr sz="2400"/>
            </a:lvl3pPr>
            <a:lvl4pPr marL="1371583" indent="0">
              <a:buNone/>
              <a:defRPr sz="2000"/>
            </a:lvl4pPr>
            <a:lvl5pPr marL="1828777" indent="0">
              <a:buNone/>
              <a:defRPr sz="2000"/>
            </a:lvl5pPr>
            <a:lvl6pPr marL="2285972" indent="0">
              <a:buNone/>
              <a:defRPr sz="2000"/>
            </a:lvl6pPr>
            <a:lvl7pPr marL="2743165" indent="0">
              <a:buNone/>
              <a:defRPr sz="2000"/>
            </a:lvl7pPr>
            <a:lvl8pPr marL="3200360" indent="0">
              <a:buNone/>
              <a:defRPr sz="2000"/>
            </a:lvl8pPr>
            <a:lvl9pPr marL="3657555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90" y="2057400"/>
            <a:ext cx="3932236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95" indent="0">
              <a:buNone/>
              <a:defRPr sz="1401"/>
            </a:lvl2pPr>
            <a:lvl3pPr marL="914388" indent="0">
              <a:buNone/>
              <a:defRPr sz="1200"/>
            </a:lvl3pPr>
            <a:lvl4pPr marL="1371583" indent="0">
              <a:buNone/>
              <a:defRPr sz="1001"/>
            </a:lvl4pPr>
            <a:lvl5pPr marL="1828777" indent="0">
              <a:buNone/>
              <a:defRPr sz="1001"/>
            </a:lvl5pPr>
            <a:lvl6pPr marL="2285972" indent="0">
              <a:buNone/>
              <a:defRPr sz="1001"/>
            </a:lvl6pPr>
            <a:lvl7pPr marL="2743165" indent="0">
              <a:buNone/>
              <a:defRPr sz="1001"/>
            </a:lvl7pPr>
            <a:lvl8pPr marL="3200360" indent="0">
              <a:buNone/>
              <a:defRPr sz="1001"/>
            </a:lvl8pPr>
            <a:lvl9pPr marL="3657555" indent="0">
              <a:buNone/>
              <a:defRPr sz="100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AF0B8-9D5C-41A3-A800-0D6801D310DE}" type="datetime1">
              <a:rPr lang="es-ES" smtClean="0"/>
              <a:t>09/05/2023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876288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2" y="36512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2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1" y="635635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109A81-2FEF-46AB-BB24-A9D781E4EB79}" type="datetime1">
              <a:rPr lang="es-ES" smtClean="0"/>
              <a:t>09/05/2023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2" y="6356355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1" y="635635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268839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  <p:hf hdr="0" ftr="0" dt="0"/>
  <p:txStyles>
    <p:titleStyle>
      <a:lvl1pPr algn="l" defTabSz="914388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7" indent="-228597" algn="l" defTabSz="914388" rtl="0" eaLnBrk="1" latinLnBrk="0" hangingPunct="1">
        <a:lnSpc>
          <a:spcPct val="90000"/>
        </a:lnSpc>
        <a:spcBef>
          <a:spcPts val="1001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92" indent="-228597" algn="l" defTabSz="91438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85" indent="-228597" algn="l" defTabSz="91438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80" indent="-228597" algn="l" defTabSz="91438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4pPr>
      <a:lvl5pPr marL="2057375" indent="-228597" algn="l" defTabSz="91438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5pPr>
      <a:lvl6pPr marL="2514568" indent="-228597" algn="l" defTabSz="91438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971763" indent="-228597" algn="l" defTabSz="91438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428957" indent="-228597" algn="l" defTabSz="91438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886152" indent="-228597" algn="l" defTabSz="91438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388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1pPr>
      <a:lvl2pPr marL="457195" algn="l" defTabSz="914388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2pPr>
      <a:lvl3pPr marL="914388" algn="l" defTabSz="914388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3pPr>
      <a:lvl4pPr marL="1371583" algn="l" defTabSz="914388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4pPr>
      <a:lvl5pPr marL="1828777" algn="l" defTabSz="914388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5pPr>
      <a:lvl6pPr marL="2285972" algn="l" defTabSz="914388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743165" algn="l" defTabSz="914388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200360" algn="l" defTabSz="914388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657555" algn="l" defTabSz="914388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/>
          <p:cNvSpPr/>
          <p:nvPr/>
        </p:nvSpPr>
        <p:spPr>
          <a:xfrm>
            <a:off x="3061518" y="1258524"/>
            <a:ext cx="8708566" cy="5599476"/>
          </a:xfrm>
          <a:prstGeom prst="rect">
            <a:avLst/>
          </a:prstGeom>
          <a:solidFill>
            <a:schemeClr val="lt1">
              <a:alpha val="64000"/>
            </a:schemeClr>
          </a:solidFill>
          <a:ln w="76200"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91440" tIns="45720" rIns="91440" bIns="45720" anchor="ctr" anchorCtr="0">
            <a:no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algn="ctr">
              <a:spcBef>
                <a:spcPts val="1200"/>
              </a:spcBef>
              <a:spcAft>
                <a:spcPts val="1200"/>
              </a:spcAft>
            </a:pPr>
            <a:r>
              <a:rPr lang="es-ES" sz="4800" b="1" dirty="0" smtClean="0">
                <a:ln w="28575">
                  <a:solidFill>
                    <a:schemeClr val="bg1"/>
                  </a:solidFill>
                  <a:prstDash val="solid"/>
                </a:ln>
                <a:solidFill>
                  <a:sysClr val="windowText" lastClr="000000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EJECUCIÓN FÍSICA</a:t>
            </a:r>
          </a:p>
          <a:p>
            <a:pPr algn="ctr">
              <a:spcBef>
                <a:spcPts val="1200"/>
              </a:spcBef>
              <a:spcAft>
                <a:spcPts val="1200"/>
              </a:spcAft>
            </a:pPr>
            <a:r>
              <a:rPr lang="es-ES" sz="4800" b="1" dirty="0" smtClean="0">
                <a:ln w="28575">
                  <a:solidFill>
                    <a:schemeClr val="bg1"/>
                  </a:solidFill>
                  <a:prstDash val="solid"/>
                </a:ln>
                <a:solidFill>
                  <a:sysClr val="windowText" lastClr="000000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Y </a:t>
            </a:r>
          </a:p>
          <a:p>
            <a:pPr algn="ctr">
              <a:spcBef>
                <a:spcPts val="1200"/>
              </a:spcBef>
              <a:spcAft>
                <a:spcPts val="1200"/>
              </a:spcAft>
            </a:pPr>
            <a:r>
              <a:rPr lang="es-ES" sz="4800" b="1" dirty="0" smtClean="0">
                <a:ln w="28575">
                  <a:solidFill>
                    <a:schemeClr val="bg1"/>
                  </a:solidFill>
                  <a:prstDash val="solid"/>
                </a:ln>
                <a:solidFill>
                  <a:sysClr val="windowText" lastClr="000000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FINANCIERA</a:t>
            </a:r>
          </a:p>
          <a:p>
            <a:pPr algn="ctr">
              <a:spcBef>
                <a:spcPts val="1200"/>
              </a:spcBef>
              <a:spcAft>
                <a:spcPts val="1200"/>
              </a:spcAft>
            </a:pPr>
            <a:r>
              <a:rPr lang="es-ES" sz="4800" b="1" dirty="0" smtClean="0">
                <a:ln w="28575">
                  <a:solidFill>
                    <a:schemeClr val="bg1"/>
                  </a:solidFill>
                  <a:prstDash val="solid"/>
                </a:ln>
                <a:solidFill>
                  <a:sysClr val="windowText" lastClr="000000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ENERO – ABRIL 2023</a:t>
            </a:r>
            <a:endParaRPr lang="es-ES" sz="4800" b="1" dirty="0">
              <a:ln w="28575">
                <a:solidFill>
                  <a:schemeClr val="bg1"/>
                </a:solidFill>
                <a:prstDash val="solid"/>
              </a:ln>
              <a:solidFill>
                <a:sysClr val="windowText" lastClr="000000"/>
              </a:solidFill>
              <a:effectLst>
                <a:outerShdw blurRad="60007" dist="200025" dir="15000000" sy="30000" kx="-1800000" algn="bl" rotWithShape="0">
                  <a:prstClr val="black">
                    <a:alpha val="32000"/>
                  </a:prst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pPr/>
              <a:t>1</a:t>
            </a:fld>
            <a:endParaRPr lang="es-ES" dirty="0"/>
          </a:p>
        </p:txBody>
      </p:sp>
      <p:sp>
        <p:nvSpPr>
          <p:cNvPr id="6" name="CuadroTexto 5"/>
          <p:cNvSpPr txBox="1"/>
          <p:nvPr/>
        </p:nvSpPr>
        <p:spPr>
          <a:xfrm>
            <a:off x="4933950" y="459494"/>
            <a:ext cx="5524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GT" b="1" dirty="0" smtClean="0"/>
              <a:t>INDECA</a:t>
            </a:r>
          </a:p>
          <a:p>
            <a:r>
              <a:rPr lang="es-GT" dirty="0" smtClean="0"/>
              <a:t>INSTITUTO NACIONAL DE COMERCIALIZACIÓN AGRÍCOLA</a:t>
            </a:r>
            <a:endParaRPr lang="es-GT" dirty="0"/>
          </a:p>
        </p:txBody>
      </p:sp>
    </p:spTree>
    <p:extLst>
      <p:ext uri="{BB962C8B-B14F-4D97-AF65-F5344CB8AC3E}">
        <p14:creationId xmlns:p14="http://schemas.microsoft.com/office/powerpoint/2010/main" val="27100674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3664007" y="21579"/>
            <a:ext cx="8527993" cy="1321451"/>
          </a:xfr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 anchorCtr="0">
            <a:noAutofit/>
          </a:bodyPr>
          <a:lstStyle/>
          <a:p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Presupuesto del INDECA 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2023</a:t>
            </a: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Ingresos </a:t>
            </a: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por fuente de financiamiento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enero – abril de 2023 </a:t>
            </a:r>
            <a:endParaRPr lang="es-ES" sz="20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pPr/>
              <a:t>10</a:t>
            </a:fld>
            <a:endParaRPr lang="es-ES" dirty="0"/>
          </a:p>
        </p:txBody>
      </p:sp>
      <p:graphicFrame>
        <p:nvGraphicFramePr>
          <p:cNvPr id="6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2739245"/>
              </p:ext>
            </p:extLst>
          </p:nvPr>
        </p:nvGraphicFramePr>
        <p:xfrm>
          <a:off x="3709486" y="1754493"/>
          <a:ext cx="8437033" cy="3849675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2077641"/>
                <a:gridCol w="1620252"/>
                <a:gridCol w="1726272"/>
                <a:gridCol w="1739972"/>
                <a:gridCol w="1272896"/>
              </a:tblGrid>
              <a:tr h="721551">
                <a:tc>
                  <a:txBody>
                    <a:bodyPr/>
                    <a:lstStyle/>
                    <a:p>
                      <a:pPr algn="ctr"/>
                      <a:r>
                        <a:rPr lang="es-ES_tradnl" sz="2000" noProof="0" dirty="0" smtClean="0"/>
                        <a:t>Fuente</a:t>
                      </a:r>
                      <a:r>
                        <a:rPr lang="es-ES_tradnl" sz="2000" baseline="0" noProof="0" dirty="0" smtClean="0"/>
                        <a:t> de financiamiento</a:t>
                      </a:r>
                      <a:endParaRPr lang="es-ES_tradnl" sz="20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2000" noProof="0" dirty="0" smtClean="0"/>
                        <a:t>Asignado</a:t>
                      </a:r>
                      <a:endParaRPr lang="es-ES_tradnl" sz="20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2000" noProof="0" dirty="0" smtClean="0"/>
                        <a:t>Vigente</a:t>
                      </a:r>
                      <a:endParaRPr lang="es-ES_tradnl" sz="20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2000" noProof="0" dirty="0" smtClean="0"/>
                        <a:t>Percibido</a:t>
                      </a:r>
                      <a:endParaRPr lang="es-ES_tradnl" sz="20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2000" noProof="0" dirty="0" smtClean="0"/>
                        <a:t>% Percibido s/vigente</a:t>
                      </a:r>
                      <a:endParaRPr lang="es-ES_tradnl" sz="20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</a:tr>
              <a:tr h="715159">
                <a:tc>
                  <a:txBody>
                    <a:bodyPr/>
                    <a:lstStyle/>
                    <a:p>
                      <a:pPr marL="271463" indent="-271463" algn="l"/>
                      <a:r>
                        <a:rPr lang="es-ES_tradnl" sz="1600" noProof="0" dirty="0" smtClean="0"/>
                        <a:t>21 Ingresos Tributarios      IVA PAZ</a:t>
                      </a:r>
                      <a:endParaRPr lang="es-ES_tradnl" sz="1600" b="1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1600" noProof="0" dirty="0" smtClean="0"/>
                        <a:t>17,000,000.00</a:t>
                      </a:r>
                      <a:endParaRPr lang="es-ES_tradnl" sz="1600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1600" noProof="0" dirty="0" smtClean="0"/>
                        <a:t>17,000,000.00</a:t>
                      </a:r>
                      <a:endParaRPr lang="es-ES_tradnl" sz="1600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1600" noProof="0" dirty="0" smtClean="0"/>
                        <a:t>5,002,372.00</a:t>
                      </a:r>
                      <a:endParaRPr lang="es-ES_tradnl" sz="1600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0" noProof="0" dirty="0" smtClean="0"/>
                        <a:t>29.43%</a:t>
                      </a:r>
                      <a:endParaRPr lang="es-ES_tradnl" sz="1600" b="0" noProof="0" dirty="0" smtClean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706374">
                <a:tc>
                  <a:txBody>
                    <a:bodyPr/>
                    <a:lstStyle/>
                    <a:p>
                      <a:pPr algn="l"/>
                      <a:r>
                        <a:rPr lang="es-ES_tradnl" sz="1600" noProof="0" dirty="0" smtClean="0"/>
                        <a:t>31 Ingresos</a:t>
                      </a:r>
                      <a:r>
                        <a:rPr lang="es-ES_tradnl" sz="1600" baseline="0" noProof="0" dirty="0" smtClean="0"/>
                        <a:t> propios</a:t>
                      </a:r>
                      <a:endParaRPr lang="es-ES_tradnl" sz="1600" b="1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1600" noProof="0" dirty="0" smtClean="0"/>
                        <a:t>500,000.00</a:t>
                      </a:r>
                      <a:endParaRPr lang="es-ES_tradnl" sz="1600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1600" noProof="0" dirty="0" smtClean="0"/>
                        <a:t>500,000.00</a:t>
                      </a:r>
                      <a:endParaRPr lang="es-ES_tradnl" sz="1600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1600" noProof="0" dirty="0" smtClean="0"/>
                        <a:t>62,113.73</a:t>
                      </a:r>
                      <a:endParaRPr lang="es-ES_tradnl" sz="1600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0" noProof="0" dirty="0" smtClean="0"/>
                        <a:t>12.42%</a:t>
                      </a:r>
                      <a:endParaRPr lang="es-ES_tradnl" sz="1600" b="0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777061">
                <a:tc>
                  <a:txBody>
                    <a:bodyPr/>
                    <a:lstStyle/>
                    <a:p>
                      <a:pPr marL="266700" indent="-266700" algn="l"/>
                      <a:r>
                        <a:rPr lang="es-ES_tradnl" sz="1600" noProof="0" dirty="0" smtClean="0"/>
                        <a:t>32</a:t>
                      </a:r>
                      <a:r>
                        <a:rPr lang="es-ES_tradnl" sz="1600" baseline="0" noProof="0" dirty="0" smtClean="0"/>
                        <a:t> Disminución de Caja y Bancos</a:t>
                      </a:r>
                      <a:endParaRPr lang="es-ES_tradnl" sz="1600" b="1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1600" noProof="0" dirty="0" smtClean="0"/>
                        <a:t>2,000,000.00</a:t>
                      </a:r>
                      <a:endParaRPr lang="es-ES_tradnl" sz="1600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1600" noProof="0" dirty="0" smtClean="0"/>
                        <a:t>2,000,000.00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1600" noProof="0" dirty="0" smtClean="0"/>
                        <a:t>2,000,000.00</a:t>
                      </a:r>
                      <a:endParaRPr lang="es-ES_tradnl" sz="1600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0" noProof="0" dirty="0" smtClean="0"/>
                        <a:t>100%</a:t>
                      </a:r>
                      <a:endParaRPr lang="es-ES_tradnl" sz="1600" b="0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645239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ES_tradnl" sz="1600" b="1" kern="1200" noProof="0" dirty="0" smtClean="0">
                          <a:solidFill>
                            <a:schemeClr val="tx1"/>
                          </a:solidFill>
                        </a:rPr>
                        <a:t>TOTAL</a:t>
                      </a:r>
                      <a:endParaRPr lang="es-ES_tradnl" sz="1600" b="1" kern="1200" noProof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s-ES_tradnl" sz="1600" b="1" kern="1200" noProof="0" dirty="0" smtClean="0">
                          <a:solidFill>
                            <a:schemeClr val="tx1"/>
                          </a:solidFill>
                        </a:rPr>
                        <a:t>19,500,000.00</a:t>
                      </a:r>
                      <a:endParaRPr lang="es-ES_tradnl" sz="1600" b="1" kern="1200" noProof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s-ES_tradnl" sz="1600" b="1" kern="1200" noProof="0" dirty="0" smtClean="0">
                          <a:solidFill>
                            <a:schemeClr val="tx1"/>
                          </a:solidFill>
                        </a:rPr>
                        <a:t>19,500,000.00</a:t>
                      </a:r>
                      <a:endParaRPr lang="es-ES_tradnl" sz="1600" b="1" kern="1200" noProof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s-ES_tradnl" sz="1600" b="1" kern="1200" noProof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7,064.485.73</a:t>
                      </a:r>
                      <a:endParaRPr lang="es-ES_tradnl" sz="1600" b="1" kern="1200" noProof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endParaRPr lang="es-ES_tradnl" sz="1600" b="1" kern="1200" noProof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7" name="Rectángulo 6"/>
          <p:cNvSpPr/>
          <p:nvPr/>
        </p:nvSpPr>
        <p:spPr>
          <a:xfrm>
            <a:off x="5136033" y="6015631"/>
            <a:ext cx="5772150" cy="369334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 anchorCtr="0">
            <a:noAutofit/>
          </a:bodyPr>
          <a:lstStyle/>
          <a:p>
            <a:pPr algn="ctr" defTabSz="914388">
              <a:lnSpc>
                <a:spcPct val="90000"/>
              </a:lnSpc>
              <a:spcBef>
                <a:spcPct val="0"/>
              </a:spcBef>
            </a:pP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Porcentaje percibido sobre lo 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vigente 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36.23 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%</a:t>
            </a:r>
            <a:endParaRPr lang="es-ES" sz="20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uadroTexto 2"/>
          <p:cNvSpPr txBox="1"/>
          <p:nvPr/>
        </p:nvSpPr>
        <p:spPr>
          <a:xfrm>
            <a:off x="3753873" y="1356507"/>
            <a:ext cx="8348257" cy="3755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1" dirty="0" smtClean="0"/>
              <a:t>(Valores expresados en Quetzales)</a:t>
            </a:r>
            <a:endParaRPr lang="es-ES" b="1" dirty="0"/>
          </a:p>
        </p:txBody>
      </p:sp>
    </p:spTree>
    <p:extLst>
      <p:ext uri="{BB962C8B-B14F-4D97-AF65-F5344CB8AC3E}">
        <p14:creationId xmlns:p14="http://schemas.microsoft.com/office/powerpoint/2010/main" val="27393023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3681763" y="0"/>
            <a:ext cx="8510237" cy="1321451"/>
          </a:xfr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 anchorCtr="0">
            <a:noAutofit/>
          </a:bodyPr>
          <a:lstStyle/>
          <a:p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Presupuesto 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del INDECA 2023</a:t>
            </a: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Instituto Nacional de Comercialización Agrícola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Egresos </a:t>
            </a: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por grupo de gasto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enero – abril de 2023</a:t>
            </a:r>
            <a:endParaRPr lang="es-ES" sz="20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pPr/>
              <a:t>11</a:t>
            </a:fld>
            <a:endParaRPr lang="es-ES" dirty="0"/>
          </a:p>
        </p:txBody>
      </p:sp>
      <p:sp>
        <p:nvSpPr>
          <p:cNvPr id="7" name="Rectángulo 6"/>
          <p:cNvSpPr/>
          <p:nvPr/>
        </p:nvSpPr>
        <p:spPr>
          <a:xfrm>
            <a:off x="5083782" y="5512359"/>
            <a:ext cx="6219531" cy="646333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 anchorCtr="0">
            <a:noAutofit/>
          </a:bodyPr>
          <a:lstStyle/>
          <a:p>
            <a:pPr algn="ctr" defTabSz="914388">
              <a:lnSpc>
                <a:spcPct val="90000"/>
              </a:lnSpc>
              <a:spcBef>
                <a:spcPct val="0"/>
              </a:spcBef>
            </a:pP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Porcentaje de gasto sobre lo Vigente: 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18.81%</a:t>
            </a:r>
            <a:endParaRPr lang="es-ES" sz="20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914388">
              <a:lnSpc>
                <a:spcPct val="90000"/>
              </a:lnSpc>
              <a:spcBef>
                <a:spcPct val="0"/>
              </a:spcBef>
            </a:pP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Porcentaje de gasto sobre lo 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Percibido</a:t>
            </a:r>
            <a:r>
              <a:rPr lang="es-ES" sz="200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s-ES" sz="200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51.92%</a:t>
            </a:r>
            <a:endParaRPr lang="es-ES" sz="20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8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45004083"/>
              </p:ext>
            </p:extLst>
          </p:nvPr>
        </p:nvGraphicFramePr>
        <p:xfrm>
          <a:off x="3681762" y="1641313"/>
          <a:ext cx="8510237" cy="3753587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4065715"/>
                <a:gridCol w="2539969"/>
                <a:gridCol w="1904553"/>
              </a:tblGrid>
              <a:tr h="641111">
                <a:tc>
                  <a:txBody>
                    <a:bodyPr/>
                    <a:lstStyle/>
                    <a:p>
                      <a:pPr algn="ctr"/>
                      <a:r>
                        <a:rPr lang="es-ES_tradnl" sz="2000" noProof="0" dirty="0" smtClean="0"/>
                        <a:t>Grupo de Gasto</a:t>
                      </a:r>
                      <a:endParaRPr lang="es-ES_tradnl" sz="20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2000" noProof="0" dirty="0" smtClean="0"/>
                        <a:t>Vigente Quetzales</a:t>
                      </a:r>
                      <a:endParaRPr lang="es-ES_tradnl" sz="20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2000" noProof="0" dirty="0" smtClean="0"/>
                        <a:t>Gasto Quetzales</a:t>
                      </a:r>
                      <a:endParaRPr lang="es-ES_tradnl" sz="20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</a:tr>
              <a:tr h="461492">
                <a:tc>
                  <a:txBody>
                    <a:bodyPr/>
                    <a:lstStyle/>
                    <a:p>
                      <a:pPr marL="266700" indent="-266700" algn="l"/>
                      <a:r>
                        <a:rPr lang="es-ES_tradnl" sz="1600" noProof="0" dirty="0" smtClean="0"/>
                        <a:t>Servicios</a:t>
                      </a:r>
                      <a:r>
                        <a:rPr lang="es-ES_tradnl" sz="1600" baseline="0" noProof="0" dirty="0" smtClean="0"/>
                        <a:t> Personales             “000“</a:t>
                      </a:r>
                      <a:endParaRPr lang="es-ES_tradnl" sz="1600" b="1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 smtClean="0"/>
                        <a:t>9,341,600.00</a:t>
                      </a:r>
                      <a:endParaRPr lang="es-ES_tradnl" sz="2000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2,508,776.42</a:t>
                      </a:r>
                      <a:endParaRPr lang="es-ES" sz="2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446302">
                <a:tc>
                  <a:txBody>
                    <a:bodyPr/>
                    <a:lstStyle/>
                    <a:p>
                      <a:pPr algn="l"/>
                      <a:r>
                        <a:rPr lang="es-ES_tradnl" sz="1600" noProof="0" dirty="0" smtClean="0"/>
                        <a:t>Servicios NO Personales      “100”</a:t>
                      </a:r>
                      <a:endParaRPr lang="es-ES_tradnl" sz="1600" b="1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 smtClean="0"/>
                        <a:t>6,408,955.00</a:t>
                      </a:r>
                      <a:endParaRPr lang="es-ES_tradnl" sz="2000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 smtClean="0"/>
                        <a:t>809,989.69</a:t>
                      </a:r>
                      <a:endParaRPr lang="es-ES_tradnl" sz="2000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439093">
                <a:tc>
                  <a:txBody>
                    <a:bodyPr/>
                    <a:lstStyle/>
                    <a:p>
                      <a:pPr algn="l"/>
                      <a:r>
                        <a:rPr lang="es-ES_tradnl" sz="1600" noProof="0" dirty="0" smtClean="0"/>
                        <a:t>Materiales y Suministros</a:t>
                      </a:r>
                      <a:r>
                        <a:rPr lang="es-ES_tradnl" sz="1600" baseline="0" noProof="0" dirty="0" smtClean="0"/>
                        <a:t>     “200”</a:t>
                      </a:r>
                      <a:endParaRPr lang="es-ES_tradnl" sz="1600" b="1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 smtClean="0"/>
                        <a:t>1,416,445.00</a:t>
                      </a:r>
                      <a:endParaRPr lang="es-ES_tradnl" sz="2000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 smtClean="0"/>
                        <a:t>192,003.62</a:t>
                      </a:r>
                      <a:endParaRPr lang="es-ES_tradnl" sz="2000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412156">
                <a:tc>
                  <a:txBody>
                    <a:bodyPr/>
                    <a:lstStyle/>
                    <a:p>
                      <a:pPr marL="266700" indent="-266700" algn="l"/>
                      <a:r>
                        <a:rPr lang="es-ES_tradnl" sz="1600" noProof="0" dirty="0" smtClean="0"/>
                        <a:t>Propiedad,</a:t>
                      </a:r>
                      <a:r>
                        <a:rPr lang="es-ES_tradnl" sz="1600" baseline="0" noProof="0" dirty="0" smtClean="0"/>
                        <a:t> Planta y Equipo </a:t>
                      </a:r>
                      <a:r>
                        <a:rPr lang="es-ES_tradnl" sz="1600" noProof="0" dirty="0" smtClean="0"/>
                        <a:t>“300”</a:t>
                      </a:r>
                      <a:endParaRPr lang="es-ES_tradnl" sz="1600" b="1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 smtClean="0"/>
                        <a:t>1,162,000.00</a:t>
                      </a:r>
                      <a:endParaRPr lang="es-ES_tradnl" sz="2000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 smtClean="0"/>
                        <a:t>26,372.00</a:t>
                      </a:r>
                      <a:endParaRPr lang="es-ES_tradnl" sz="2000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464754">
                <a:tc>
                  <a:txBody>
                    <a:bodyPr/>
                    <a:lstStyle/>
                    <a:p>
                      <a:pPr algn="l"/>
                      <a:r>
                        <a:rPr lang="es-ES_tradnl" sz="1600" noProof="0" dirty="0" smtClean="0"/>
                        <a:t>Transferencias</a:t>
                      </a:r>
                      <a:r>
                        <a:rPr lang="es-ES_tradnl" sz="1600" baseline="0" noProof="0" dirty="0" smtClean="0"/>
                        <a:t> Corrientes    “400”</a:t>
                      </a:r>
                      <a:endParaRPr lang="es-ES_tradnl" sz="1600" b="1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 smtClean="0"/>
                        <a:t>955,000.00</a:t>
                      </a:r>
                      <a:endParaRPr lang="es-ES_tradnl" sz="2000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 smtClean="0"/>
                        <a:t>130,136.06</a:t>
                      </a:r>
                      <a:endParaRPr lang="es-ES_tradnl" sz="2000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464754">
                <a:tc>
                  <a:txBody>
                    <a:bodyPr/>
                    <a:lstStyle/>
                    <a:p>
                      <a:pPr algn="l"/>
                      <a:r>
                        <a:rPr lang="es-ES_tradnl" sz="1600" b="0" noProof="0" dirty="0" smtClean="0"/>
                        <a:t>Asig</a:t>
                      </a:r>
                      <a:r>
                        <a:rPr lang="es-ES_tradnl" sz="1600" b="0" baseline="0" noProof="0" dirty="0" smtClean="0"/>
                        <a:t>naciones Globales          “900”</a:t>
                      </a:r>
                      <a:endParaRPr lang="es-ES_tradnl" sz="1600" b="0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 smtClean="0"/>
                        <a:t>216,000.00</a:t>
                      </a:r>
                      <a:endParaRPr lang="es-ES_tradnl" sz="2000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 smtClean="0"/>
                        <a:t>500.00</a:t>
                      </a:r>
                      <a:endParaRPr lang="es-ES_tradnl" sz="2000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423925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ES_tradnl" sz="2000" b="1" kern="1200" noProof="0" dirty="0" smtClean="0">
                          <a:solidFill>
                            <a:schemeClr val="tx1"/>
                          </a:solidFill>
                        </a:rPr>
                        <a:t>TOTAL</a:t>
                      </a:r>
                      <a:endParaRPr lang="es-ES_tradnl" sz="2000" b="1" kern="1200" noProof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s-ES_tradnl" sz="2000" b="1" kern="1200" noProof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19,500,000.00</a:t>
                      </a:r>
                      <a:endParaRPr lang="es-ES_tradnl" sz="2000" b="1" kern="1200" noProof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s-ES_tradnl" sz="2000" b="1" kern="1200" noProof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3,667,777.79</a:t>
                      </a:r>
                      <a:endParaRPr lang="es-ES_tradnl" sz="2000" b="1" kern="1200" noProof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826986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3204841" y="0"/>
            <a:ext cx="8987160" cy="897343"/>
          </a:xfrm>
          <a:solidFill>
            <a:schemeClr val="accent6">
              <a:lumMod val="5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 anchorCtr="0">
            <a:noAutofit/>
          </a:bodyPr>
          <a:lstStyle/>
          <a:p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Existencias 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diarias, </a:t>
            </a: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promedio mensual 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del </a:t>
            </a: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manejo de alimentos 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en </a:t>
            </a: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bodegas  del 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INDECA </a:t>
            </a:r>
            <a:b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Año 2023</a:t>
            </a:r>
            <a:endParaRPr lang="es-ES" sz="20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pPr/>
              <a:t>2</a:t>
            </a:fld>
            <a:endParaRPr lang="es-ES" dirty="0"/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6918643"/>
              </p:ext>
            </p:extLst>
          </p:nvPr>
        </p:nvGraphicFramePr>
        <p:xfrm>
          <a:off x="3204840" y="905672"/>
          <a:ext cx="8987161" cy="5952327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808748"/>
                <a:gridCol w="1946700"/>
                <a:gridCol w="1642507"/>
                <a:gridCol w="1794603"/>
                <a:gridCol w="1794603"/>
              </a:tblGrid>
              <a:tr h="380822">
                <a:tc rowSpan="2">
                  <a:txBody>
                    <a:bodyPr/>
                    <a:lstStyle/>
                    <a:p>
                      <a:pPr algn="ctr"/>
                      <a:r>
                        <a:rPr lang="es-ES" sz="1600" dirty="0" smtClean="0">
                          <a:solidFill>
                            <a:schemeClr val="tx1"/>
                          </a:solidFill>
                        </a:rPr>
                        <a:t>Mes</a:t>
                      </a:r>
                      <a:endParaRPr lang="es-ES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T="45721" marB="457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s-ES" sz="1600" dirty="0" smtClean="0">
                          <a:solidFill>
                            <a:schemeClr val="tx1"/>
                          </a:solidFill>
                        </a:rPr>
                        <a:t>Institución</a:t>
                      </a:r>
                      <a:endParaRPr lang="es-ES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ES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T="45721" marB="45721">
                    <a:cell3D prstMaterial="dkEdge">
                      <a:bevel prst="relaxedInset"/>
                      <a:lightRig rig="flood" dir="t"/>
                    </a:cell3D>
                  </a:tcPr>
                </a:tc>
                <a:tc hMerge="1">
                  <a:txBody>
                    <a:bodyPr/>
                    <a:lstStyle/>
                    <a:p>
                      <a:endParaRPr lang="es-GT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s-ES" sz="1600" dirty="0" smtClean="0">
                          <a:solidFill>
                            <a:schemeClr val="tx1"/>
                          </a:solidFill>
                        </a:rPr>
                        <a:t>Total</a:t>
                      </a:r>
                      <a:r>
                        <a:rPr lang="es-ES" sz="1600" baseline="0" dirty="0" smtClean="0">
                          <a:solidFill>
                            <a:schemeClr val="tx1"/>
                          </a:solidFill>
                        </a:rPr>
                        <a:t> Tm</a:t>
                      </a:r>
                      <a:endParaRPr lang="es-ES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T="45721" marB="457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344306">
                <a:tc v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 smtClean="0">
                          <a:solidFill>
                            <a:schemeClr val="tx1"/>
                          </a:solidFill>
                        </a:rPr>
                        <a:t>Convenio</a:t>
                      </a:r>
                      <a:r>
                        <a:rPr lang="es-ES" sz="1400" b="1" baseline="0" dirty="0" smtClean="0">
                          <a:solidFill>
                            <a:schemeClr val="tx1"/>
                          </a:solidFill>
                        </a:rPr>
                        <a:t> MAGA/</a:t>
                      </a:r>
                      <a:r>
                        <a:rPr lang="es-ES" sz="1400" b="1" dirty="0" smtClean="0">
                          <a:solidFill>
                            <a:schemeClr val="tx1"/>
                          </a:solidFill>
                        </a:rPr>
                        <a:t>PMA</a:t>
                      </a:r>
                      <a:endParaRPr lang="es-ES" sz="1400" b="1" dirty="0">
                        <a:solidFill>
                          <a:schemeClr val="tx1"/>
                        </a:solidFill>
                      </a:endParaRP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 smtClean="0">
                          <a:solidFill>
                            <a:schemeClr val="tx1"/>
                          </a:solidFill>
                        </a:rPr>
                        <a:t>MAGA</a:t>
                      </a:r>
                      <a:endParaRPr lang="es-ES" sz="1400" b="1" dirty="0">
                        <a:solidFill>
                          <a:schemeClr val="tx1"/>
                        </a:solidFill>
                      </a:endParaRP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 smtClean="0">
                          <a:solidFill>
                            <a:schemeClr val="tx1"/>
                          </a:solidFill>
                        </a:rPr>
                        <a:t>MIDES</a:t>
                      </a:r>
                      <a:endParaRPr lang="es-ES" sz="1400" b="1" dirty="0">
                        <a:solidFill>
                          <a:schemeClr val="tx1"/>
                        </a:solidFill>
                      </a:endParaRP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13006">
                <a:tc>
                  <a:txBody>
                    <a:bodyPr/>
                    <a:lstStyle/>
                    <a:p>
                      <a:r>
                        <a:rPr lang="es-ES" sz="1400" dirty="0" smtClean="0"/>
                        <a:t>Enero</a:t>
                      </a:r>
                      <a:endParaRPr lang="es-ES" sz="1400" b="1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 smtClean="0"/>
                        <a:t>1,497.34</a:t>
                      </a:r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 smtClean="0"/>
                        <a:t>11,964.30</a:t>
                      </a:r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 smtClean="0"/>
                        <a:t>1,348.36</a:t>
                      </a:r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 smtClean="0"/>
                        <a:t>14,810.00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13006">
                <a:tc>
                  <a:txBody>
                    <a:bodyPr/>
                    <a:lstStyle/>
                    <a:p>
                      <a:r>
                        <a:rPr lang="es-ES" sz="1400" dirty="0" smtClean="0"/>
                        <a:t>Febrero</a:t>
                      </a:r>
                      <a:endParaRPr lang="es-ES" sz="1400" b="1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 smtClean="0"/>
                        <a:t>1,107.70</a:t>
                      </a:r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 smtClean="0"/>
                        <a:t>13,263.57</a:t>
                      </a:r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 smtClean="0"/>
                        <a:t>1,328.90</a:t>
                      </a:r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 smtClean="0"/>
                        <a:t>15,700.17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13006">
                <a:tc>
                  <a:txBody>
                    <a:bodyPr/>
                    <a:lstStyle/>
                    <a:p>
                      <a:r>
                        <a:rPr lang="es-ES" sz="1400" dirty="0" smtClean="0"/>
                        <a:t>Marzo</a:t>
                      </a:r>
                      <a:endParaRPr lang="es-ES" sz="1400" b="1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 smtClean="0"/>
                        <a:t>2,057.58</a:t>
                      </a:r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 smtClean="0"/>
                        <a:t>13,961.13</a:t>
                      </a:r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 smtClean="0"/>
                        <a:t>1,308.94</a:t>
                      </a:r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 smtClean="0"/>
                        <a:t>17,327.65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13006">
                <a:tc>
                  <a:txBody>
                    <a:bodyPr/>
                    <a:lstStyle/>
                    <a:p>
                      <a:r>
                        <a:rPr lang="es-ES" sz="1400" dirty="0" smtClean="0"/>
                        <a:t>Abril </a:t>
                      </a:r>
                      <a:endParaRPr lang="es-ES" sz="1400" b="1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 smtClean="0"/>
                        <a:t>1,802.55</a:t>
                      </a:r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 smtClean="0"/>
                        <a:t>17,574.62</a:t>
                      </a:r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 smtClean="0"/>
                        <a:t>1,302.97</a:t>
                      </a:r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 smtClean="0"/>
                        <a:t>20,680.14</a:t>
                      </a:r>
                      <a:endParaRPr lang="es-ES" sz="1400" b="1" dirty="0" smtClean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13006">
                <a:tc>
                  <a:txBody>
                    <a:bodyPr/>
                    <a:lstStyle/>
                    <a:p>
                      <a:r>
                        <a:rPr lang="es-ES" sz="1400" dirty="0" smtClean="0"/>
                        <a:t>Mayo</a:t>
                      </a:r>
                      <a:endParaRPr lang="es-ES" sz="1400" b="1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smtClean="0"/>
                        <a:t>0.00</a:t>
                      </a:r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smtClean="0"/>
                        <a:t>0.00</a:t>
                      </a:r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smtClean="0"/>
                        <a:t>0.00</a:t>
                      </a:r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smtClean="0"/>
                        <a:t>0.00</a:t>
                      </a:r>
                      <a:endParaRPr lang="es-ES" sz="1400" b="1" dirty="0" smtClean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13006">
                <a:tc>
                  <a:txBody>
                    <a:bodyPr/>
                    <a:lstStyle/>
                    <a:p>
                      <a:r>
                        <a:rPr lang="es-ES" sz="1400" b="0" dirty="0" smtClean="0"/>
                        <a:t>Junio</a:t>
                      </a:r>
                      <a:endParaRPr lang="es-ES" sz="1400" b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smtClean="0"/>
                        <a:t>0.00</a:t>
                      </a:r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smtClean="0"/>
                        <a:t>0.00</a:t>
                      </a:r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smtClean="0"/>
                        <a:t>0.00</a:t>
                      </a:r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smtClean="0"/>
                        <a:t>0.00</a:t>
                      </a:r>
                      <a:endParaRPr lang="es-ES" sz="1400" b="1" dirty="0" smtClean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13006">
                <a:tc>
                  <a:txBody>
                    <a:bodyPr/>
                    <a:lstStyle/>
                    <a:p>
                      <a:r>
                        <a:rPr lang="es-ES" sz="1400" b="0" dirty="0" smtClean="0"/>
                        <a:t>Julio</a:t>
                      </a:r>
                      <a:endParaRPr lang="es-ES" sz="1400" b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smtClean="0"/>
                        <a:t>0.00</a:t>
                      </a:r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smtClean="0"/>
                        <a:t>0.00</a:t>
                      </a:r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smtClean="0"/>
                        <a:t>0.00</a:t>
                      </a:r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smtClean="0"/>
                        <a:t>0.00</a:t>
                      </a:r>
                      <a:endParaRPr lang="es-ES" sz="1400" b="1" dirty="0" smtClean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13006">
                <a:tc>
                  <a:txBody>
                    <a:bodyPr/>
                    <a:lstStyle/>
                    <a:p>
                      <a:r>
                        <a:rPr lang="es-ES" sz="1400" b="0" dirty="0" smtClean="0"/>
                        <a:t>Agosto </a:t>
                      </a:r>
                      <a:endParaRPr lang="es-ES" sz="1400" b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smtClean="0"/>
                        <a:t>0.00</a:t>
                      </a:r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smtClean="0"/>
                        <a:t>0.00</a:t>
                      </a:r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smtClean="0"/>
                        <a:t>0.00</a:t>
                      </a:r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smtClean="0"/>
                        <a:t>0.00</a:t>
                      </a:r>
                      <a:endParaRPr lang="es-ES" sz="1400" b="1" dirty="0" smtClean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13006">
                <a:tc>
                  <a:txBody>
                    <a:bodyPr/>
                    <a:lstStyle/>
                    <a:p>
                      <a:r>
                        <a:rPr lang="es-ES" sz="1400" b="0" dirty="0" smtClean="0"/>
                        <a:t>Septiembre</a:t>
                      </a:r>
                      <a:endParaRPr lang="es-ES" sz="1400" b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smtClean="0"/>
                        <a:t>0.00</a:t>
                      </a:r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smtClean="0"/>
                        <a:t>0.00</a:t>
                      </a:r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smtClean="0"/>
                        <a:t>0.00</a:t>
                      </a:r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smtClean="0"/>
                        <a:t>0.00</a:t>
                      </a:r>
                      <a:endParaRPr lang="es-ES" sz="1400" b="1" dirty="0" smtClean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13006">
                <a:tc>
                  <a:txBody>
                    <a:bodyPr/>
                    <a:lstStyle/>
                    <a:p>
                      <a:r>
                        <a:rPr lang="es-ES" sz="1400" b="0" dirty="0" smtClean="0"/>
                        <a:t>Octubre </a:t>
                      </a:r>
                      <a:endParaRPr lang="es-ES" sz="1400" b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smtClean="0"/>
                        <a:t>0.00</a:t>
                      </a:r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smtClean="0"/>
                        <a:t>0.00</a:t>
                      </a:r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smtClean="0"/>
                        <a:t>0.00</a:t>
                      </a:r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smtClean="0"/>
                        <a:t>0.00</a:t>
                      </a:r>
                      <a:endParaRPr lang="es-ES" sz="1400" b="1" dirty="0" smtClean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13006">
                <a:tc>
                  <a:txBody>
                    <a:bodyPr/>
                    <a:lstStyle/>
                    <a:p>
                      <a:r>
                        <a:rPr lang="es-ES" sz="1400" b="0" dirty="0" smtClean="0"/>
                        <a:t>Noviembre </a:t>
                      </a:r>
                      <a:endParaRPr lang="es-ES" sz="1400" b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smtClean="0"/>
                        <a:t>0.00</a:t>
                      </a:r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smtClean="0"/>
                        <a:t>0.00</a:t>
                      </a:r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smtClean="0"/>
                        <a:t>0.00</a:t>
                      </a:r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smtClean="0"/>
                        <a:t>0.00</a:t>
                      </a:r>
                      <a:endParaRPr lang="es-ES" sz="1400" b="1" dirty="0" smtClean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13006">
                <a:tc>
                  <a:txBody>
                    <a:bodyPr/>
                    <a:lstStyle/>
                    <a:p>
                      <a:r>
                        <a:rPr lang="es-ES" sz="1400" b="0" dirty="0" smtClean="0"/>
                        <a:t>Diciembre</a:t>
                      </a:r>
                      <a:endParaRPr lang="es-ES" sz="1400" b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smtClean="0"/>
                        <a:t>0.00</a:t>
                      </a:r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smtClean="0"/>
                        <a:t>0.00</a:t>
                      </a:r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 smtClean="0"/>
                        <a:t>0.00</a:t>
                      </a:r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 smtClean="0"/>
                        <a:t>0.00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532109">
                <a:tc>
                  <a:txBody>
                    <a:bodyPr/>
                    <a:lstStyle/>
                    <a:p>
                      <a:r>
                        <a:rPr lang="es-ES" sz="1400" b="1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</a:rPr>
                        <a:t>PROMEDIO DIARIO MENSUAL</a:t>
                      </a:r>
                      <a:endParaRPr lang="es-ES" sz="1400" b="1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</a:rPr>
                        <a:t>1,616.29</a:t>
                      </a:r>
                      <a:endParaRPr lang="es-ES" sz="1400" b="1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 marT="45721" marB="457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</a:rPr>
                        <a:t>14,190.91</a:t>
                      </a:r>
                      <a:endParaRPr lang="es-ES" sz="1400" b="1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 marT="45721" marB="457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</a:rPr>
                        <a:t>1,322.29</a:t>
                      </a:r>
                      <a:endParaRPr lang="es-ES" sz="1400" b="1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 marT="45721" marB="457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ES" sz="1400" b="1" kern="1200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17,129.49</a:t>
                      </a:r>
                    </a:p>
                  </a:txBody>
                  <a:tcPr marT="45721" marB="457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313006">
                <a:tc>
                  <a:txBody>
                    <a:bodyPr/>
                    <a:lstStyle/>
                    <a:p>
                      <a:r>
                        <a:rPr lang="es-ES" sz="1400" b="1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</a:rPr>
                        <a:t>EJECUTADO</a:t>
                      </a:r>
                      <a:endParaRPr lang="es-ES" sz="1400" b="1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MX" sz="1400" b="1" i="0" u="none" strike="noStrike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6,465.17</a:t>
                      </a:r>
                      <a:endParaRPr lang="es-GT" sz="1400" b="1" i="0" u="none" strike="noStrike" dirty="0" smtClean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MX" sz="1400" b="1" i="0" u="none" strike="noStrike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56,763.62</a:t>
                      </a:r>
                      <a:endParaRPr lang="es-GT" sz="1400" b="1" i="0" u="none" strike="noStrike" dirty="0" smtClean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MX" sz="1400" b="1" i="0" u="none" strike="noStrike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5,289.147</a:t>
                      </a:r>
                      <a:endParaRPr lang="es-GT" sz="1400" b="1" i="0" u="none" strike="noStrike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fontAlgn="t" latinLnBrk="0" hangingPunct="1"/>
                      <a:r>
                        <a:rPr lang="es-MX" sz="1400" b="1" kern="1200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68,517.96</a:t>
                      </a:r>
                      <a:endParaRPr lang="es-GT" sz="1400" b="1" kern="1200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313006">
                <a:tc gridSpan="4">
                  <a:txBody>
                    <a:bodyPr/>
                    <a:lstStyle/>
                    <a:p>
                      <a:pPr algn="ctr"/>
                      <a:r>
                        <a:rPr lang="es-ES" sz="1400" b="1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</a:rPr>
                        <a:t>Planificado</a:t>
                      </a:r>
                      <a:endParaRPr lang="es-ES" sz="1400" b="1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G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G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ES" sz="1400" b="1" kern="1200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120,000</a:t>
                      </a:r>
                      <a:endParaRPr lang="es-ES" sz="1400" b="1" kern="1200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313006">
                <a:tc gridSpan="4">
                  <a:txBody>
                    <a:bodyPr/>
                    <a:lstStyle/>
                    <a:p>
                      <a:pPr algn="ctr"/>
                      <a:r>
                        <a:rPr lang="es-ES" sz="1400" b="1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</a:rPr>
                        <a:t>Porcentaje de avance físico</a:t>
                      </a:r>
                      <a:endParaRPr lang="es-ES" sz="1400" b="1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G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G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ES" sz="1400" b="1" kern="1200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57%</a:t>
                      </a:r>
                      <a:endParaRPr lang="es-ES" sz="1400" b="1" kern="1200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261734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pPr/>
              <a:t>3</a:t>
            </a:fld>
            <a:endParaRPr lang="es-ES" dirty="0"/>
          </a:p>
        </p:txBody>
      </p:sp>
      <p:sp>
        <p:nvSpPr>
          <p:cNvPr id="6" name="Título 1"/>
          <p:cNvSpPr>
            <a:spLocks noGrp="1"/>
          </p:cNvSpPr>
          <p:nvPr>
            <p:ph type="ctrTitle"/>
          </p:nvPr>
        </p:nvSpPr>
        <p:spPr>
          <a:xfrm>
            <a:off x="3154572" y="0"/>
            <a:ext cx="8770104" cy="1321451"/>
          </a:xfr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 anchorCtr="0">
            <a:noAutofit/>
          </a:bodyPr>
          <a:lstStyle/>
          <a:p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Convenio Ministerio de Agricultura, Ganadería y Alimentación con el Programa Mundial de Alimentos</a:t>
            </a:r>
            <a:b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Existencia </a:t>
            </a: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de  producto alimentario 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al 30 de abril de 2023</a:t>
            </a:r>
            <a:endParaRPr lang="es-ES" sz="20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8" name="Tab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1920377"/>
              </p:ext>
            </p:extLst>
          </p:nvPr>
        </p:nvGraphicFramePr>
        <p:xfrm>
          <a:off x="3154572" y="1321451"/>
          <a:ext cx="8770104" cy="5098399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5869997"/>
                <a:gridCol w="2900107"/>
              </a:tblGrid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PRODUCTO</a:t>
                      </a:r>
                      <a:endParaRPr lang="es-GT" sz="2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Tm</a:t>
                      </a:r>
                      <a:endParaRPr lang="es-GT" sz="2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  <a:tr h="421698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Aceite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95.59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  <a:tr h="428625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Arroz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447.73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  <a:tr h="419100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Azúcar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70.83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  <a:tr h="438150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Frijol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309.84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  <a:tr h="476250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Harina</a:t>
                      </a:r>
                      <a:r>
                        <a:rPr lang="es-MX" sz="1800" b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de maíz nixtamalizada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767.67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  <a:tr h="438224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Hojuelas</a:t>
                      </a:r>
                      <a:r>
                        <a:rPr lang="es-MX" sz="1800" b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de avena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178.27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  <a:tr h="447675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Maíz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397.22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Mezcla</a:t>
                      </a:r>
                      <a:r>
                        <a:rPr lang="es-GT" sz="1800" b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de harina de maíz y soya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37.69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Sal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59.05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  <a:tr h="600001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Total</a:t>
                      </a:r>
                      <a:endParaRPr lang="es-GT" sz="20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2,363.89</a:t>
                      </a:r>
                      <a:endParaRPr lang="es-GT" sz="20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730608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pPr/>
              <a:t>4</a:t>
            </a:fld>
            <a:endParaRPr lang="es-ES" dirty="0"/>
          </a:p>
        </p:txBody>
      </p:sp>
      <p:sp>
        <p:nvSpPr>
          <p:cNvPr id="6" name="Título 1"/>
          <p:cNvSpPr>
            <a:spLocks noGrp="1"/>
          </p:cNvSpPr>
          <p:nvPr>
            <p:ph type="ctrTitle"/>
          </p:nvPr>
        </p:nvSpPr>
        <p:spPr>
          <a:xfrm>
            <a:off x="3177309" y="0"/>
            <a:ext cx="8894617" cy="1321451"/>
          </a:xfr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 anchorCtr="0">
            <a:noAutofit/>
          </a:bodyPr>
          <a:lstStyle/>
          <a:p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Ministerio de Agricultura, Ganadería y Alimentación </a:t>
            </a:r>
            <a:b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Dirección de Asistencia Alimentaria</a:t>
            </a:r>
            <a:b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Existencia </a:t>
            </a: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de  producto alimentario 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al 30 de abril de 2023</a:t>
            </a:r>
            <a:endParaRPr lang="es-ES" sz="20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0915965"/>
              </p:ext>
            </p:extLst>
          </p:nvPr>
        </p:nvGraphicFramePr>
        <p:xfrm>
          <a:off x="3177310" y="1321451"/>
          <a:ext cx="8894616" cy="4850898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5953335"/>
                <a:gridCol w="2941281"/>
              </a:tblGrid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PRODUCTO</a:t>
                      </a:r>
                      <a:endParaRPr lang="es-GT" sz="2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Tm</a:t>
                      </a:r>
                      <a:endParaRPr lang="es-GT" sz="2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  <a:tr h="432601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Aceite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230.44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Arroz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1,414.89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  <a:tr h="44334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Azúcar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303.37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  <a:tr h="41563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Frijol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3,977.78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  <a:tr h="452582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Harina</a:t>
                      </a:r>
                      <a:r>
                        <a:rPr lang="es-MX" sz="1800" b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de maíz nixtamalizada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696.38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  <a:tr h="427833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Hojuelas</a:t>
                      </a:r>
                      <a:r>
                        <a:rPr lang="es-MX" sz="1800" b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de Avena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300.37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  <a:tr h="375730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Maíz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10,462.11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  <a:tr h="434109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Mezcla de harina de maíz</a:t>
                      </a:r>
                      <a:r>
                        <a:rPr lang="es-GT" sz="1800" b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y soya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311.81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  <a:tr h="434109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Sal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49.85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Total</a:t>
                      </a:r>
                      <a:endParaRPr lang="es-GT" sz="20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17,747.00</a:t>
                      </a:r>
                      <a:endParaRPr lang="es-GT" sz="20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</a:tbl>
          </a:graphicData>
        </a:graphic>
      </p:graphicFrame>
      <p:sp>
        <p:nvSpPr>
          <p:cNvPr id="3" name="CuadroTexto 2"/>
          <p:cNvSpPr txBox="1"/>
          <p:nvPr/>
        </p:nvSpPr>
        <p:spPr>
          <a:xfrm>
            <a:off x="3699518" y="6569778"/>
            <a:ext cx="189094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b="1" dirty="0" smtClean="0"/>
              <a:t>Tm= tonelada métrica </a:t>
            </a:r>
            <a:endParaRPr lang="es-GT" sz="1400" b="1" dirty="0"/>
          </a:p>
        </p:txBody>
      </p:sp>
    </p:spTree>
    <p:extLst>
      <p:ext uri="{BB962C8B-B14F-4D97-AF65-F5344CB8AC3E}">
        <p14:creationId xmlns:p14="http://schemas.microsoft.com/office/powerpoint/2010/main" val="35153150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pPr/>
              <a:t>5</a:t>
            </a:fld>
            <a:endParaRPr lang="es-ES" dirty="0"/>
          </a:p>
        </p:txBody>
      </p:sp>
      <p:sp>
        <p:nvSpPr>
          <p:cNvPr id="6" name="Título 1"/>
          <p:cNvSpPr>
            <a:spLocks noGrp="1"/>
          </p:cNvSpPr>
          <p:nvPr>
            <p:ph type="ctrTitle"/>
          </p:nvPr>
        </p:nvSpPr>
        <p:spPr>
          <a:xfrm>
            <a:off x="3189219" y="0"/>
            <a:ext cx="8864236" cy="1349402"/>
          </a:xfr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 anchorCtr="0">
            <a:noAutofit/>
          </a:bodyPr>
          <a:lstStyle/>
          <a:p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Ministerio de  Desarrollo Social</a:t>
            </a:r>
            <a:b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Existencia de producto alimentario al 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30 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de abril de 2023</a:t>
            </a:r>
            <a:endParaRPr lang="es-ES" sz="20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8" name="Tab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5402648"/>
              </p:ext>
            </p:extLst>
          </p:nvPr>
        </p:nvGraphicFramePr>
        <p:xfrm>
          <a:off x="3189218" y="3002446"/>
          <a:ext cx="8864237" cy="1542828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5933002"/>
                <a:gridCol w="2931235"/>
              </a:tblGrid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PRODUCTO</a:t>
                      </a:r>
                      <a:endParaRPr lang="es-GT" sz="2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Tm</a:t>
                      </a:r>
                      <a:endParaRPr lang="es-GT" sz="2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Arroz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1,301.13</a:t>
                      </a:r>
                      <a:endParaRPr lang="es-MX" sz="1800" b="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Total</a:t>
                      </a:r>
                      <a:endParaRPr lang="es-GT" sz="20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1,301.13</a:t>
                      </a:r>
                      <a:endParaRPr lang="es-GT" sz="20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397964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pPr/>
              <a:t>6</a:t>
            </a:fld>
            <a:endParaRPr lang="es-ES" dirty="0"/>
          </a:p>
        </p:txBody>
      </p:sp>
      <p:sp>
        <p:nvSpPr>
          <p:cNvPr id="7" name="Título 1"/>
          <p:cNvSpPr>
            <a:spLocks noGrp="1"/>
          </p:cNvSpPr>
          <p:nvPr>
            <p:ph type="ctrTitle"/>
          </p:nvPr>
        </p:nvSpPr>
        <p:spPr>
          <a:xfrm>
            <a:off x="3173177" y="0"/>
            <a:ext cx="8898750" cy="1171852"/>
          </a:xfr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 anchorCtr="0">
            <a:noAutofit/>
          </a:bodyPr>
          <a:lstStyle/>
          <a:p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Convenio Ministerio de Agricultura, Ganadería y Alimentación con el Programa </a:t>
            </a: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Mundial de Alimentos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Recepción de alimentos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enero - abril 2023</a:t>
            </a:r>
            <a:endParaRPr lang="es-ES" sz="20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9" name="Tab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4968631"/>
              </p:ext>
            </p:extLst>
          </p:nvPr>
        </p:nvGraphicFramePr>
        <p:xfrm>
          <a:off x="3173176" y="1260986"/>
          <a:ext cx="8898751" cy="5054015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5956102"/>
                <a:gridCol w="2942649"/>
              </a:tblGrid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PRODUCTO</a:t>
                      </a:r>
                      <a:endParaRPr lang="es-GT" sz="2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Tm</a:t>
                      </a:r>
                      <a:endParaRPr lang="es-GT" sz="2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  <a:tr h="444063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Aceite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379.89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Arroz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1,199.45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  <a:tr h="438150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Azúcar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497.44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  <a:tr h="447675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Frijol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2,790.44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  <a:tr h="476250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Harina de maíz nixtamalizada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1,998.79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Hojuelas de avena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475.34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  <a:tr h="428625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Maíz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3,283.15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  <a:tr h="438150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Mezcla de harina de maíz</a:t>
                      </a:r>
                      <a:r>
                        <a:rPr lang="es-GT" sz="1800" b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y soya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506.09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  <a:tr h="438150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Sal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164.05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Total</a:t>
                      </a:r>
                      <a:endParaRPr lang="es-GT" sz="20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11,294.65</a:t>
                      </a:r>
                      <a:endParaRPr lang="es-GT" sz="20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228976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pPr/>
              <a:t>7</a:t>
            </a:fld>
            <a:endParaRPr lang="es-ES" dirty="0"/>
          </a:p>
        </p:txBody>
      </p:sp>
      <p:sp>
        <p:nvSpPr>
          <p:cNvPr id="7" name="Título 1"/>
          <p:cNvSpPr>
            <a:spLocks noGrp="1"/>
          </p:cNvSpPr>
          <p:nvPr>
            <p:ph type="ctrTitle"/>
          </p:nvPr>
        </p:nvSpPr>
        <p:spPr>
          <a:xfrm>
            <a:off x="3166279" y="0"/>
            <a:ext cx="8840994" cy="1117600"/>
          </a:xfr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 anchorCtr="0">
            <a:noAutofit/>
          </a:bodyPr>
          <a:lstStyle/>
          <a:p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Convenio MAGA y Programa Mundial de Alimentos</a:t>
            </a: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Despacho de alimentos 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enero a abril del 2023</a:t>
            </a:r>
            <a:endParaRPr lang="es-ES" sz="20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9" name="Tab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7602414"/>
              </p:ext>
            </p:extLst>
          </p:nvPr>
        </p:nvGraphicFramePr>
        <p:xfrm>
          <a:off x="3166279" y="1117600"/>
          <a:ext cx="8840994" cy="4114208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5917445"/>
                <a:gridCol w="2923549"/>
              </a:tblGrid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PRODUCTO</a:t>
                      </a:r>
                      <a:endParaRPr lang="es-GT" sz="2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Tm</a:t>
                      </a:r>
                      <a:endParaRPr lang="es-GT" sz="2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Aceite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0.15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Arroz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0.45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Azúcar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0.25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Frijol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0.68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Harina</a:t>
                      </a:r>
                      <a:r>
                        <a:rPr lang="es-MX" sz="1800" b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de maíz Nixtamalizada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1.13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Hojuelas</a:t>
                      </a:r>
                      <a:r>
                        <a:rPr lang="es-MX" sz="1800" b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de Avena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0.20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Total</a:t>
                      </a:r>
                      <a:endParaRPr lang="es-GT" sz="20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2.86</a:t>
                      </a:r>
                      <a:endParaRPr lang="es-GT" sz="20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794527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pPr/>
              <a:t>8</a:t>
            </a:fld>
            <a:endParaRPr lang="es-ES" dirty="0"/>
          </a:p>
        </p:txBody>
      </p:sp>
      <p:sp>
        <p:nvSpPr>
          <p:cNvPr id="7" name="Título 1"/>
          <p:cNvSpPr>
            <a:spLocks noGrp="1"/>
          </p:cNvSpPr>
          <p:nvPr>
            <p:ph type="ctrTitle"/>
          </p:nvPr>
        </p:nvSpPr>
        <p:spPr>
          <a:xfrm>
            <a:off x="3166279" y="0"/>
            <a:ext cx="8840994" cy="1117600"/>
          </a:xfr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 anchorCtr="0">
            <a:noAutofit/>
          </a:bodyPr>
          <a:lstStyle/>
          <a:p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Ministerio de Agricultura, Ganadería y Alimentación 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Despacho de alimentos 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enero </a:t>
            </a: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abril del 2023</a:t>
            </a:r>
            <a:endParaRPr lang="es-ES" sz="20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9" name="Tab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5746437"/>
              </p:ext>
            </p:extLst>
          </p:nvPr>
        </p:nvGraphicFramePr>
        <p:xfrm>
          <a:off x="3166279" y="1117600"/>
          <a:ext cx="8840994" cy="5657036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5917445"/>
                <a:gridCol w="2923549"/>
              </a:tblGrid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PRODUCTO</a:t>
                      </a:r>
                      <a:endParaRPr lang="es-GT" sz="2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Tm</a:t>
                      </a:r>
                      <a:endParaRPr lang="es-GT" sz="2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Aceite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296.56</a:t>
                      </a:r>
                      <a:endParaRPr lang="es-MX" sz="1800" b="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Arroz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1,072.53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Azúcar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499.76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Frijol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1,720.42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Harina</a:t>
                      </a:r>
                      <a:r>
                        <a:rPr lang="es-MX" sz="1800" b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de maíz Nixtamalizada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2,127.02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Hojuelas</a:t>
                      </a:r>
                      <a:r>
                        <a:rPr lang="es-MX" sz="1800" b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de Avena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433.80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Maíz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362.80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Mezcla</a:t>
                      </a:r>
                      <a:r>
                        <a:rPr lang="es-GT" sz="1800" b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de harina de maíz y soya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160.57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Sal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55.14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Total</a:t>
                      </a:r>
                      <a:endParaRPr lang="es-GT" sz="20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6,728.60</a:t>
                      </a:r>
                      <a:endParaRPr lang="es-GT" sz="20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860193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pPr/>
              <a:t>9</a:t>
            </a:fld>
            <a:endParaRPr lang="es-ES" dirty="0"/>
          </a:p>
        </p:txBody>
      </p:sp>
      <p:sp>
        <p:nvSpPr>
          <p:cNvPr id="7" name="Título 1"/>
          <p:cNvSpPr>
            <a:spLocks noGrp="1"/>
          </p:cNvSpPr>
          <p:nvPr>
            <p:ph type="ctrTitle"/>
          </p:nvPr>
        </p:nvSpPr>
        <p:spPr>
          <a:xfrm>
            <a:off x="3175514" y="9236"/>
            <a:ext cx="8859467" cy="1117600"/>
          </a:xfr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 anchorCtr="0">
            <a:noAutofit/>
          </a:bodyPr>
          <a:lstStyle/>
          <a:p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Ministerio de Desarrollo Social</a:t>
            </a: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Despacho de alimentos 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enero </a:t>
            </a: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abril de 2023</a:t>
            </a:r>
            <a:endParaRPr lang="es-ES" sz="20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9" name="Tab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1621004"/>
              </p:ext>
            </p:extLst>
          </p:nvPr>
        </p:nvGraphicFramePr>
        <p:xfrm>
          <a:off x="3175514" y="2492811"/>
          <a:ext cx="8859467" cy="1028552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5929809"/>
                <a:gridCol w="2929658"/>
              </a:tblGrid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PRODUCTO</a:t>
                      </a:r>
                      <a:endParaRPr lang="es-GT" sz="2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Tm</a:t>
                      </a:r>
                      <a:endParaRPr lang="es-GT" sz="2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Arroz</a:t>
                      </a:r>
                      <a:endParaRPr lang="es-GT" sz="20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57.48</a:t>
                      </a:r>
                      <a:endParaRPr lang="es-GT" sz="20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09038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14436</TotalTime>
  <Words>491</Words>
  <Application>Microsoft Office PowerPoint</Application>
  <PresentationFormat>Panorámica</PresentationFormat>
  <Paragraphs>283</Paragraphs>
  <Slides>11</Slides>
  <Notes>9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Tema de Office</vt:lpstr>
      <vt:lpstr>Presentación de PowerPoint</vt:lpstr>
      <vt:lpstr>Existencias diarias, promedio mensual  del manejo de alimentos en bodegas  del INDECA   Año 2023</vt:lpstr>
      <vt:lpstr>Convenio Ministerio de Agricultura, Ganadería y Alimentación con el Programa Mundial de Alimentos Existencia de  producto alimentario al 30 de abril de 2023</vt:lpstr>
      <vt:lpstr>Ministerio de Agricultura, Ganadería y Alimentación  Dirección de Asistencia Alimentaria Existencia de  producto alimentario al 30 de abril de 2023</vt:lpstr>
      <vt:lpstr>Ministerio de  Desarrollo Social Existencia de producto alimentario al 30 de abril de 2023</vt:lpstr>
      <vt:lpstr>Convenio Ministerio de Agricultura, Ganadería y Alimentación con el Programa Mundial de Alimentos Recepción de alimentos   enero - abril 2023</vt:lpstr>
      <vt:lpstr>Convenio MAGA y Programa Mundial de Alimentos Despacho de alimentos   enero a abril del 2023</vt:lpstr>
      <vt:lpstr>Ministerio de Agricultura, Ganadería y Alimentación  Despacho de alimentos   enero - abril del 2023</vt:lpstr>
      <vt:lpstr>Ministerio de Desarrollo Social Despacho de alimentos  enero - abril de 2023</vt:lpstr>
      <vt:lpstr>Presupuesto del INDECA 2023 Ingresos por fuente de financiamiento enero – abril de 2023 </vt:lpstr>
      <vt:lpstr>Presupuesto del INDECA 2023 Instituto Nacional de Comercialización Agrícola Egresos por grupo de gasto   enero – abril de 2023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Carlos  Calderon</dc:creator>
  <cp:lastModifiedBy>Carlos  Calderon</cp:lastModifiedBy>
  <cp:revision>1733</cp:revision>
  <cp:lastPrinted>2017-08-11T21:19:39Z</cp:lastPrinted>
  <dcterms:created xsi:type="dcterms:W3CDTF">2017-01-05T16:19:17Z</dcterms:created>
  <dcterms:modified xsi:type="dcterms:W3CDTF">2023-05-09T17:05:36Z</dcterms:modified>
</cp:coreProperties>
</file>