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8" r:id="rId3"/>
    <p:sldId id="283" r:id="rId4"/>
    <p:sldId id="272" r:id="rId5"/>
    <p:sldId id="278" r:id="rId6"/>
    <p:sldId id="279" r:id="rId7"/>
    <p:sldId id="277" r:id="rId8"/>
    <p:sldId id="287" r:id="rId9"/>
    <p:sldId id="286" r:id="rId10"/>
    <p:sldId id="266" r:id="rId11"/>
    <p:sldId id="267" r:id="rId12"/>
  </p:sldIdLst>
  <p:sldSz cx="12192000" cy="6858000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7209B8F-0D8E-4635-BCC2-5E37B78FE232}">
          <p14:sldIdLst>
            <p14:sldId id="256"/>
            <p14:sldId id="268"/>
            <p14:sldId id="283"/>
            <p14:sldId id="272"/>
            <p14:sldId id="278"/>
            <p14:sldId id="279"/>
            <p14:sldId id="277"/>
            <p14:sldId id="287"/>
            <p14:sldId id="286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4714" autoAdjust="0"/>
  </p:normalViewPr>
  <p:slideViewPr>
    <p:cSldViewPr snapToGrid="0" showGuides="1">
      <p:cViewPr varScale="1">
        <p:scale>
          <a:sx n="81" d="100"/>
          <a:sy n="81" d="100"/>
        </p:scale>
        <p:origin x="907" y="53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766"/>
    </p:cViewPr>
  </p:sorterViewPr>
  <p:notesViewPr>
    <p:cSldViewPr snapToGrid="0" showGuides="1">
      <p:cViewPr varScale="1">
        <p:scale>
          <a:sx n="85" d="100"/>
          <a:sy n="85" d="100"/>
        </p:scale>
        <p:origin x="26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195C1-D601-4B0B-A5E8-D44D40101967}" type="datetimeFigureOut">
              <a:rPr lang="es-ES" smtClean="0"/>
              <a:t>19/09/2023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706C-C6A8-4F67-A696-F23EEBCCA9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690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F9843A-DD9D-405E-904D-F72D642C8D97}" type="datetimeFigureOut">
              <a:rPr lang="es-ES" smtClean="0"/>
              <a:t>19/09/2023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1952F3-5C1C-472C-B810-889AADF661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33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426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95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756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038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233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290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478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482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093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5" indent="0" algn="ctr">
              <a:buNone/>
              <a:defRPr sz="2000"/>
            </a:lvl2pPr>
            <a:lvl3pPr marL="914388" indent="0" algn="ctr">
              <a:buNone/>
              <a:defRPr sz="1801"/>
            </a:lvl3pPr>
            <a:lvl4pPr marL="1371583" indent="0" algn="ctr">
              <a:buNone/>
              <a:defRPr sz="1600"/>
            </a:lvl4pPr>
            <a:lvl5pPr marL="1828777" indent="0" algn="ctr">
              <a:buNone/>
              <a:defRPr sz="1600"/>
            </a:lvl5pPr>
            <a:lvl6pPr marL="2285972" indent="0" algn="ctr">
              <a:buNone/>
              <a:defRPr sz="1600"/>
            </a:lvl6pPr>
            <a:lvl7pPr marL="2743165" indent="0" algn="ctr">
              <a:buNone/>
              <a:defRPr sz="1600"/>
            </a:lvl7pPr>
            <a:lvl8pPr marL="3200360" indent="0" algn="ctr">
              <a:buNone/>
              <a:defRPr sz="1600"/>
            </a:lvl8pPr>
            <a:lvl9pPr marL="3657555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C01E8-FA3E-4C72-B8B3-63559C12F5E2}" type="datetime1">
              <a:rPr lang="es-ES" smtClean="0"/>
              <a:t>19/09/2023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181476" y="6492880"/>
            <a:ext cx="2743200" cy="365125"/>
          </a:xfrm>
        </p:spPr>
        <p:txBody>
          <a:bodyPr/>
          <a:lstStyle>
            <a:lvl1pPr>
              <a:defRPr sz="1401" b="1" cap="none" spc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fld id="{E1471642-554C-4129-AACD-A60A5C1E4227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2050" name="Imagen 2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E7FFFF"/>
              </a:clrFrom>
              <a:clrTo>
                <a:srgbClr val="E7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5" y="5894532"/>
            <a:ext cx="682562" cy="63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GT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9790" y="0"/>
            <a:ext cx="3829792" cy="685800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919" y="3673498"/>
            <a:ext cx="1158875" cy="127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08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94A94-AD3F-4F1A-BFFC-49BD08E9D6B0}" type="datetime1">
              <a:rPr lang="es-ES" smtClean="0"/>
              <a:t>19/09/2023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48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3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D708-962F-4063-9A72-D58CF172A42D}" type="datetime1">
              <a:rPr lang="es-ES" smtClean="0"/>
              <a:t>19/09/2023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951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34D6-72CB-4035-BB1E-841E95607CD7}" type="datetime1">
              <a:rPr lang="es-ES" smtClean="0"/>
              <a:t>19/09/2023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71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2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2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F688-2A5E-4090-8F47-FF8B518BD8B0}" type="datetime1">
              <a:rPr lang="es-ES" smtClean="0"/>
              <a:t>19/09/2023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1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8664B-20E1-4255-A571-B968802F2F39}" type="datetime1">
              <a:rPr lang="es-ES" smtClean="0"/>
              <a:t>19/09/2023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34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1BF9-2ED0-4805-8B78-ED325DFBDF30}" type="datetime1">
              <a:rPr lang="es-ES" smtClean="0"/>
              <a:t>19/09/2023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232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C3118-A586-44BF-96DD-84616D1DA543}" type="datetime1">
              <a:rPr lang="es-ES" smtClean="0"/>
              <a:t>19/09/2023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6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AA9E-6B08-4CE1-9E0E-7B93A8DD95AA}" type="datetime1">
              <a:rPr lang="es-ES" smtClean="0"/>
              <a:t>19/09/2023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04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1AF5-621F-42E7-9F69-6B7CEEEE5ED2}" type="datetime1">
              <a:rPr lang="es-ES" smtClean="0"/>
              <a:t>19/09/2023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38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5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AF0B8-9D5C-41A3-A800-0D6801D310DE}" type="datetime1">
              <a:rPr lang="es-ES" smtClean="0"/>
              <a:t>19/09/2023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62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2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09A81-2FEF-46AB-BB24-A9D781E4EB79}" type="datetime1">
              <a:rPr lang="es-ES" smtClean="0"/>
              <a:t>19/09/2023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2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88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hf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0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8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3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7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061518" y="1258524"/>
            <a:ext cx="8708566" cy="5599476"/>
          </a:xfrm>
          <a:prstGeom prst="rect">
            <a:avLst/>
          </a:prstGeom>
          <a:solidFill>
            <a:schemeClr val="lt1">
              <a:alpha val="64000"/>
            </a:schemeClr>
          </a:solidFill>
          <a:ln w="762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EJECUCIÓN FÍSICA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FINANCIERA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 – AGOSTO 2023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</a:t>
            </a:fld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933950" y="459494"/>
            <a:ext cx="552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INDECA</a:t>
            </a:r>
          </a:p>
          <a:p>
            <a:r>
              <a:rPr lang="es-GT" dirty="0"/>
              <a:t>INSTITUTO NACIONAL DE COMERCIALIZACIÓN AGRÍCOLA</a:t>
            </a:r>
          </a:p>
        </p:txBody>
      </p:sp>
    </p:spTree>
    <p:extLst>
      <p:ext uri="{BB962C8B-B14F-4D97-AF65-F5344CB8AC3E}">
        <p14:creationId xmlns:p14="http://schemas.microsoft.com/office/powerpoint/2010/main" val="271006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64007" y="21579"/>
            <a:ext cx="8527993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2023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Ingresos por fuente de financiamiento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– agosto de 2023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10</a:t>
            </a:fld>
            <a:endParaRPr lang="es-E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3645510"/>
              </p:ext>
            </p:extLst>
          </p:nvPr>
        </p:nvGraphicFramePr>
        <p:xfrm>
          <a:off x="3709486" y="1754493"/>
          <a:ext cx="8437033" cy="384967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77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6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9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28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155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Fuente</a:t>
                      </a:r>
                      <a:r>
                        <a:rPr lang="es-ES_tradnl" sz="2000" baseline="0" noProof="0" dirty="0"/>
                        <a:t> de financiamiento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Asignado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Percibido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% Percibido s/vigente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159">
                <a:tc>
                  <a:txBody>
                    <a:bodyPr/>
                    <a:lstStyle/>
                    <a:p>
                      <a:pPr marL="271463" indent="-271463" algn="l"/>
                      <a:r>
                        <a:rPr lang="es-ES_tradnl" sz="1600" noProof="0" dirty="0"/>
                        <a:t>21 Ingresos Tributarios      IVA PAZ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10,551,571.00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62.07%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37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31 Ingresos</a:t>
                      </a:r>
                      <a:r>
                        <a:rPr lang="es-ES_tradnl" sz="1600" baseline="0" noProof="0" dirty="0"/>
                        <a:t> propios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167,354.46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33.47%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061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32</a:t>
                      </a:r>
                      <a:r>
                        <a:rPr lang="es-ES_tradnl" sz="1600" baseline="0" noProof="0" dirty="0"/>
                        <a:t> Disminución de Caja y Bancos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100%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52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12,718,925.46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5136033" y="6015631"/>
            <a:ext cx="5772150" cy="36933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percibido sobre lo vigente 65.23 %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753873" y="1356507"/>
            <a:ext cx="8348257" cy="375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(Valores expresados en Quetzales)</a:t>
            </a:r>
          </a:p>
        </p:txBody>
      </p:sp>
    </p:spTree>
    <p:extLst>
      <p:ext uri="{BB962C8B-B14F-4D97-AF65-F5344CB8AC3E}">
        <p14:creationId xmlns:p14="http://schemas.microsoft.com/office/powerpoint/2010/main" val="273930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81763" y="0"/>
            <a:ext cx="851023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2023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Instituto Nacional de Comercialización Agrícola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Egresos por grupo de gasto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 – agosto de 2023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11</a:t>
            </a:fld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5083782" y="5512359"/>
            <a:ext cx="6219531" cy="6463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Vigente:    46.54%</a:t>
            </a:r>
          </a:p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Percibido: 71.35%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0151924"/>
              </p:ext>
            </p:extLst>
          </p:nvPr>
        </p:nvGraphicFramePr>
        <p:xfrm>
          <a:off x="3681762" y="1641313"/>
          <a:ext cx="8510237" cy="3753587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06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9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4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111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Grupo de Gasto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Gasto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492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Servicios</a:t>
                      </a:r>
                      <a:r>
                        <a:rPr lang="es-ES_tradnl" sz="1600" baseline="0" noProof="0" dirty="0"/>
                        <a:t> Personales             “000“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9,447,400.00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5,592,283.36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302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Servicios NO Personales      “100”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6,052,955.00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1,944,818.70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093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Materiales y Suministros</a:t>
                      </a:r>
                      <a:r>
                        <a:rPr lang="es-ES_tradnl" sz="1600" baseline="0" noProof="0" dirty="0"/>
                        <a:t>     “200”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1,556,645.00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502,672.76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156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Propiedad,</a:t>
                      </a:r>
                      <a:r>
                        <a:rPr lang="es-ES_tradnl" sz="1600" baseline="0" noProof="0" dirty="0"/>
                        <a:t> Planta y Equipo </a:t>
                      </a:r>
                      <a:r>
                        <a:rPr lang="es-ES_tradnl" sz="1600" noProof="0" dirty="0"/>
                        <a:t>“300”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1,162,000.00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855,158.00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75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Transferencias</a:t>
                      </a:r>
                      <a:r>
                        <a:rPr lang="es-ES_tradnl" sz="1600" baseline="0" noProof="0" dirty="0"/>
                        <a:t> Corrientes    “400”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955,000.00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179,705.22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754">
                <a:tc>
                  <a:txBody>
                    <a:bodyPr/>
                    <a:lstStyle/>
                    <a:p>
                      <a:pPr algn="l"/>
                      <a:r>
                        <a:rPr lang="es-ES_tradnl" sz="1600" b="0" noProof="0" dirty="0"/>
                        <a:t>Asig</a:t>
                      </a:r>
                      <a:r>
                        <a:rPr lang="es-ES_tradnl" sz="1600" b="0" baseline="0" noProof="0" dirty="0"/>
                        <a:t>naciones Globales          “900”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326,000.00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92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19,500,000.00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9,075,138.04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69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4841" y="0"/>
            <a:ext cx="8987160" cy="897343"/>
          </a:xfrm>
          <a:solidFill>
            <a:schemeClr val="accent6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Existencias diarias, promedio mensual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manejo de alimentos en bodegas  del INDECA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Año 2023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2</a:t>
            </a:fld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004577"/>
              </p:ext>
            </p:extLst>
          </p:nvPr>
        </p:nvGraphicFramePr>
        <p:xfrm>
          <a:off x="3204840" y="905672"/>
          <a:ext cx="8987161" cy="59523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87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25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46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822"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Mes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Institución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cell3D prstMaterial="dkEdge">
                      <a:bevel prst="relaxedInse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 Tm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0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Convenio</a:t>
                      </a:r>
                      <a:r>
                        <a:rPr lang="es-ES" sz="1400" b="1" baseline="0" dirty="0">
                          <a:solidFill>
                            <a:schemeClr val="tx1"/>
                          </a:solidFill>
                        </a:rPr>
                        <a:t> MAGA/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PMA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MAGA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MIDES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Enero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1,497.34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11,964.30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1,348.36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14,810.00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Febrero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1,107.70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13,263.57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1,328.90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15,700.17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Marzo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2,057.58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13,961.13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1,308.94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17,327.65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Abril 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1,802.55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17,574.62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1,302.97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20,680.14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Mayo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2,124.25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17,650.82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1,301.13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21,076.20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Junio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1,527.92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17,387.08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1,221.12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20,136.12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Julio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574.59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14,285.32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1,081.11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15,941.02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Agosto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48.79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11,434.70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1,081.11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12,564.60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Septiembre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/>
                        <a:t>0.00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Octubre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/>
                        <a:t>0.00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Noviembre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/>
                        <a:t>0.00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Diciembre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0.00</a:t>
                      </a:r>
                      <a:endParaRPr lang="es-ES" sz="14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32109">
                <a:tc>
                  <a:txBody>
                    <a:bodyPr/>
                    <a:lstStyle/>
                    <a:p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PROMEDIO DIARIO MENSUAL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1,342.59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14,690.19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1,246.71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17,279.49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EJECUTADO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10,740.72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117,521.54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9,973.64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fontAlgn="t" latinLnBrk="0" hangingPunct="1"/>
                      <a:r>
                        <a:rPr lang="es-GT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138,235.90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Planificado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200,000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Porcentaje de avance físico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69%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17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54572" y="0"/>
            <a:ext cx="8770104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31 de agosto de 2023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25136"/>
              </p:ext>
            </p:extLst>
          </p:nvPr>
        </p:nvGraphicFramePr>
        <p:xfrm>
          <a:off x="3154572" y="1321451"/>
          <a:ext cx="8770104" cy="50983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69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0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69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5.91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52.28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1.94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2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2.86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4.72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000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69.01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06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77309" y="0"/>
            <a:ext cx="889461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Dirección de Asistencia Alimentaria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31 de agosto de 2023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27423"/>
              </p:ext>
            </p:extLst>
          </p:nvPr>
        </p:nvGraphicFramePr>
        <p:xfrm>
          <a:off x="3177310" y="1321451"/>
          <a:ext cx="8894616" cy="48508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53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1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0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77.05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736.72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334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113.35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1,695.00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410.07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83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119.79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73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4,234.25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109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142.07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4109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35.57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7,563.88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3699518" y="6569778"/>
            <a:ext cx="18909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Tm= tonelada métrica </a:t>
            </a:r>
            <a:endParaRPr lang="es-GT" sz="1400" b="1" dirty="0"/>
          </a:p>
        </p:txBody>
      </p:sp>
    </p:spTree>
    <p:extLst>
      <p:ext uri="{BB962C8B-B14F-4D97-AF65-F5344CB8AC3E}">
        <p14:creationId xmlns:p14="http://schemas.microsoft.com/office/powerpoint/2010/main" val="351531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189219" y="0"/>
            <a:ext cx="8864236" cy="134940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producto alimentario al 31 de agosto de 2023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645011"/>
              </p:ext>
            </p:extLst>
          </p:nvPr>
        </p:nvGraphicFramePr>
        <p:xfrm>
          <a:off x="3189218" y="3002446"/>
          <a:ext cx="8864237" cy="15428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33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1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1,081.11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1,081.11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79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73177" y="0"/>
            <a:ext cx="8898750" cy="117185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Recepción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 - agosto 2023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608003"/>
              </p:ext>
            </p:extLst>
          </p:nvPr>
        </p:nvGraphicFramePr>
        <p:xfrm>
          <a:off x="3173176" y="1260986"/>
          <a:ext cx="8898751" cy="50540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56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2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06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642.38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2,217.52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958.73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5,256.29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 de maíz nixtamalizada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3,181.34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909.65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5,307.93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823.08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333.27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19,630.18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89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66279" y="0"/>
            <a:ext cx="8840994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MAGA y Programa 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– agosto del 2023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724218"/>
              </p:ext>
            </p:extLst>
          </p:nvPr>
        </p:nvGraphicFramePr>
        <p:xfrm>
          <a:off x="3166279" y="1117600"/>
          <a:ext cx="8840994" cy="56570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17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3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1.67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4.65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1.25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9.07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4.08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8.51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33.42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9452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66279" y="0"/>
            <a:ext cx="8840994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Dirección de Asistencia Alimentaria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- agosto del 2023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227042"/>
              </p:ext>
            </p:extLst>
          </p:nvPr>
        </p:nvGraphicFramePr>
        <p:xfrm>
          <a:off x="3166279" y="1117600"/>
          <a:ext cx="8840994" cy="56570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17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3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806.00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3,575.00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1,298.92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6,770.95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4,358.49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1,240.25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8,659.15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705.68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292.16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27,676.60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01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9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175514" y="9236"/>
            <a:ext cx="8859467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– agosto de 2023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183273"/>
              </p:ext>
            </p:extLst>
          </p:nvPr>
        </p:nvGraphicFramePr>
        <p:xfrm>
          <a:off x="3175514" y="2492811"/>
          <a:ext cx="8859467" cy="10285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29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9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77.49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0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14888</TotalTime>
  <Words>636</Words>
  <Application>Microsoft Office PowerPoint</Application>
  <PresentationFormat>Panorámica</PresentationFormat>
  <Paragraphs>289</Paragraphs>
  <Slides>11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Presentación de PowerPoint</vt:lpstr>
      <vt:lpstr>Existencias diarias, promedio mensual  del manejo de alimentos en bodegas  del INDECA   Año 2023</vt:lpstr>
      <vt:lpstr>Convenio Ministerio de Agricultura, Ganadería y Alimentación con el Programa Mundial de Alimentos Existencia de  producto alimentario al 31 de agosto de 2023</vt:lpstr>
      <vt:lpstr>Ministerio de Agricultura, Ganadería y Alimentación  Dirección de Asistencia Alimentaria Existencia de  producto alimentario al 31 de agosto de 2023</vt:lpstr>
      <vt:lpstr>Ministerio de  Desarrollo Social Existencia de producto alimentario al 31 de agosto de 2023</vt:lpstr>
      <vt:lpstr>Convenio Ministerio de Agricultura, Ganadería y Alimentación con el Programa Mundial de Alimentos Recepción de alimentos   enero - agosto 2023</vt:lpstr>
      <vt:lpstr>Convenio MAGA y Programa Mundial de Alimentos Despacho de alimentos   enero – agosto del 2023</vt:lpstr>
      <vt:lpstr>Ministerio de Agricultura, Ganadería y Alimentación Dirección de Asistencia Alimentaria  Despacho de alimentos   enero - agosto del 2023</vt:lpstr>
      <vt:lpstr>Ministerio de Desarrollo Social Despacho de alimentos  enero – agosto de 2023</vt:lpstr>
      <vt:lpstr>Presupuesto del INDECA 2023 Ingresos por fuente de financiamiento enero – agosto de 2023 </vt:lpstr>
      <vt:lpstr>Presupuesto del INDECA 2023 Instituto Nacional de Comercialización Agrícola Egresos por grupo de gasto   enero – agosto de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 Calderon</dc:creator>
  <cp:lastModifiedBy>Cony P</cp:lastModifiedBy>
  <cp:revision>1796</cp:revision>
  <cp:lastPrinted>2017-08-11T21:19:39Z</cp:lastPrinted>
  <dcterms:created xsi:type="dcterms:W3CDTF">2017-01-05T16:19:17Z</dcterms:created>
  <dcterms:modified xsi:type="dcterms:W3CDTF">2023-09-19T14:19:38Z</dcterms:modified>
</cp:coreProperties>
</file>