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83" r:id="rId4"/>
    <p:sldId id="272" r:id="rId5"/>
    <p:sldId id="278" r:id="rId6"/>
    <p:sldId id="279" r:id="rId7"/>
    <p:sldId id="277" r:id="rId8"/>
    <p:sldId id="286" r:id="rId9"/>
    <p:sldId id="266" r:id="rId10"/>
    <p:sldId id="267" r:id="rId11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79"/>
            <p14:sldId id="277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4714" autoAdjust="0"/>
  </p:normalViewPr>
  <p:slideViewPr>
    <p:cSldViewPr snapToGrid="0" showGuides="1">
      <p:cViewPr varScale="1">
        <p:scale>
          <a:sx n="104" d="100"/>
          <a:sy n="104" d="100"/>
        </p:scale>
        <p:origin x="984" y="-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27/03/2023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27/03/2023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27/03/2023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97" r="4203"/>
          <a:stretch/>
        </p:blipFill>
        <p:spPr>
          <a:xfrm>
            <a:off x="0" y="0"/>
            <a:ext cx="3150524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27/03/2023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27/03/2023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27/03/2023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27/03/2023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27/03/2023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27/03/2023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27/03/2023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27/03/2023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27/03/2023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27/03/2023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27/03/2023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785418" y="1258524"/>
            <a:ext cx="8708566" cy="5599476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A FEBRERO</a:t>
            </a:r>
            <a:endParaRPr lang="es-ES" sz="4800" b="1" dirty="0" smtClean="0">
              <a:ln w="28575">
                <a:solidFill>
                  <a:schemeClr val="bg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2023</a:t>
            </a:r>
            <a:endParaRPr lang="es-ES" sz="4800" b="1" dirty="0">
              <a:ln w="28575">
                <a:solidFill>
                  <a:schemeClr val="bg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4549" y="108155"/>
            <a:ext cx="5308527" cy="125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81763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enero a febrero 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5083782" y="5512359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8.54%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</a:t>
            </a:r>
            <a:r>
              <a:rPr lang="es-ES" sz="200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 </a:t>
            </a:r>
            <a:r>
              <a:rPr lang="es-ES" sz="200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Percibido: 35.93%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6634204"/>
              </p:ext>
            </p:extLst>
          </p:nvPr>
        </p:nvGraphicFramePr>
        <p:xfrm>
          <a:off x="3681762" y="1641313"/>
          <a:ext cx="8510237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/>
                <a:gridCol w="2539969"/>
                <a:gridCol w="1904553"/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Servicios</a:t>
                      </a:r>
                      <a:r>
                        <a:rPr lang="es-ES_tradnl" sz="1600" baseline="0" noProof="0" dirty="0" smtClean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9,330,000.00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1,236,988.58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6,565,555.00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371,034.66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Materiales y Suministros</a:t>
                      </a:r>
                      <a:r>
                        <a:rPr lang="es-ES_tradnl" sz="1600" baseline="0" noProof="0" dirty="0" smtClean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1,522,445.00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27,053.54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Propiedad,</a:t>
                      </a:r>
                      <a:r>
                        <a:rPr lang="es-ES_tradnl" sz="1600" baseline="0" noProof="0" dirty="0" smtClean="0"/>
                        <a:t> Planta y Equipo </a:t>
                      </a:r>
                      <a:r>
                        <a:rPr lang="es-ES_tradnl" sz="1600" noProof="0" dirty="0" smtClean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912,000.00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26,372.00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Transferencias</a:t>
                      </a:r>
                      <a:r>
                        <a:rPr lang="es-ES_tradnl" sz="1600" baseline="0" noProof="0" dirty="0" smtClean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955,000.00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2,987.84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 smtClean="0"/>
                        <a:t>Asig</a:t>
                      </a:r>
                      <a:r>
                        <a:rPr lang="es-ES_tradnl" sz="1600" b="0" baseline="0" noProof="0" dirty="0" smtClean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215,000.00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1,664,436.52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4841" y="0"/>
            <a:ext cx="8987160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diarias,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promedio mensual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manejo de alimentos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bodegas 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046994"/>
              </p:ext>
            </p:extLst>
          </p:nvPr>
        </p:nvGraphicFramePr>
        <p:xfrm>
          <a:off x="3204840" y="905672"/>
          <a:ext cx="8987161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8748"/>
                <a:gridCol w="1946700"/>
                <a:gridCol w="1642507"/>
                <a:gridCol w="1794603"/>
                <a:gridCol w="1794603"/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 smtClean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PMA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MAGA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MIDES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1,497.34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11,964.30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1,348.36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14,810.00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1,107.70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13,263.57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1,328.90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15,700.17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Junio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Julio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Agosto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Septiembre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Octubre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Noviembre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Diciembre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1,302.52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12,613.94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1,338.63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15,255.09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2,605.04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25,227.87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2,677.26</a:t>
                      </a:r>
                      <a:endParaRPr lang="es-GT" sz="1400" b="1" i="0" u="none" strike="noStrik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30,510.17</a:t>
                      </a:r>
                      <a:endParaRPr lang="es-GT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54572" y="0"/>
            <a:ext cx="877010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28 de febrero 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476232"/>
              </p:ext>
            </p:extLst>
          </p:nvPr>
        </p:nvGraphicFramePr>
        <p:xfrm>
          <a:off x="3154572" y="1321451"/>
          <a:ext cx="8770104" cy="435730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69997"/>
                <a:gridCol w="2900107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163.49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251.81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93.71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75737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509.43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77309" y="0"/>
            <a:ext cx="889461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28 de febrero 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472154"/>
              </p:ext>
            </p:extLst>
          </p:nvPr>
        </p:nvGraphicFramePr>
        <p:xfrm>
          <a:off x="3177310" y="1321451"/>
          <a:ext cx="8894616" cy="441678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3335"/>
                <a:gridCol w="2941281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137.16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1,225.50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195.53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2,838.72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928.13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183.73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7,741.34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172.00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13,422.10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699518" y="6569778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89219" y="0"/>
            <a:ext cx="886423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28 de febrero 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741410"/>
              </p:ext>
            </p:extLst>
          </p:nvPr>
        </p:nvGraphicFramePr>
        <p:xfrm>
          <a:off x="3189218" y="3002446"/>
          <a:ext cx="8864237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33002"/>
                <a:gridCol w="2931235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1,323.</a:t>
                      </a:r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s-MX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1,323.31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3177" y="0"/>
            <a:ext cx="8898750" cy="117185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</a:t>
            </a:r>
            <a:r>
              <a:rPr lang="es-ES" sz="200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febrero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760964"/>
              </p:ext>
            </p:extLst>
          </p:nvPr>
        </p:nvGraphicFramePr>
        <p:xfrm>
          <a:off x="3173176" y="1260986"/>
          <a:ext cx="8898751" cy="25713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6102"/>
                <a:gridCol w="2942649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342.59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49.99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172.00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564.57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66279" y="0"/>
            <a:ext cx="8840994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a febrero del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828805"/>
              </p:ext>
            </p:extLst>
          </p:nvPr>
        </p:nvGraphicFramePr>
        <p:xfrm>
          <a:off x="3166279" y="1117600"/>
          <a:ext cx="8840994" cy="41142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7445"/>
                <a:gridCol w="2923549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57.99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177.51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100.50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303.41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583.63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81.91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1,304.95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5514" y="9236"/>
            <a:ext cx="8859467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a febrero 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714432"/>
              </p:ext>
            </p:extLst>
          </p:nvPr>
        </p:nvGraphicFramePr>
        <p:xfrm>
          <a:off x="3175514" y="2492811"/>
          <a:ext cx="8859467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29809"/>
                <a:gridCol w="2929658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35.30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64007" y="21579"/>
            <a:ext cx="852799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enero a  febrero de 2023 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8944611"/>
              </p:ext>
            </p:extLst>
          </p:nvPr>
        </p:nvGraphicFramePr>
        <p:xfrm>
          <a:off x="3709486" y="1754493"/>
          <a:ext cx="8437033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77641"/>
                <a:gridCol w="1620252"/>
                <a:gridCol w="1726272"/>
                <a:gridCol w="1739972"/>
                <a:gridCol w="1272896"/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Fuente</a:t>
                      </a:r>
                      <a:r>
                        <a:rPr lang="es-ES_tradnl" sz="2000" baseline="0" noProof="0" dirty="0" smtClean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 smtClean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17,000,000.00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17,000,000.00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2,602,372.00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15.31%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31 Ingresos</a:t>
                      </a:r>
                      <a:r>
                        <a:rPr lang="es-ES_tradnl" sz="1600" baseline="0" noProof="0" dirty="0" smtClean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29,439.41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5.89%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32</a:t>
                      </a:r>
                      <a:r>
                        <a:rPr lang="es-ES_tradnl" sz="1600" baseline="0" noProof="0" dirty="0" smtClean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100%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4,631,811.41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vigente 23.75 %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75387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(Valores expresados en Quetzales)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14204</TotalTime>
  <Words>415</Words>
  <Application>Microsoft Office PowerPoint</Application>
  <PresentationFormat>Panorámica</PresentationFormat>
  <Paragraphs>237</Paragraphs>
  <Slides>10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2023</vt:lpstr>
      <vt:lpstr>Convenio Ministerio de Agricultura, Ganadería y Alimentación con el Programa Mundial de Alimentos Existencia de  producto alimentario al 28 de febrero de 2023</vt:lpstr>
      <vt:lpstr>Ministerio de Agricultura, Ganadería y Alimentación  Dirección de Asistencia Alimentaria Existencia de  producto alimentario al 28 de febrero de 2023</vt:lpstr>
      <vt:lpstr>Ministerio de  Desarrollo Social Existencia de producto alimentario al 28 de febrero de 2023</vt:lpstr>
      <vt:lpstr>Convenio Ministerio de Agricultura, Ganadería y Alimentación con el Programa Mundial de Alimentos Recepción de alimentos   enero a febrero 2023</vt:lpstr>
      <vt:lpstr>Ministerio de Agricultura, Ganadería y Alimentación  Despacho de alimentos   enero a febrero del 2023</vt:lpstr>
      <vt:lpstr>Ministerio de Desarrollo Social Despacho de alimentos  enero a febrero de 2023</vt:lpstr>
      <vt:lpstr>Presupuesto del INDECA 2023 Ingresos por fuente de financiamiento   de enero a  febrero de 2023 </vt:lpstr>
      <vt:lpstr>Presupuesto 2023 Instituto Nacional de Comercialización Agrícola Egresos por grupo de gasto de  enero a febrero de 2023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1694</cp:revision>
  <cp:lastPrinted>2017-08-11T21:19:39Z</cp:lastPrinted>
  <dcterms:created xsi:type="dcterms:W3CDTF">2017-01-05T16:19:17Z</dcterms:created>
  <dcterms:modified xsi:type="dcterms:W3CDTF">2023-03-27T14:59:55Z</dcterms:modified>
</cp:coreProperties>
</file>