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8" r:id="rId3"/>
    <p:sldId id="283" r:id="rId4"/>
    <p:sldId id="272" r:id="rId5"/>
    <p:sldId id="278" r:id="rId6"/>
    <p:sldId id="279" r:id="rId7"/>
    <p:sldId id="277" r:id="rId8"/>
    <p:sldId id="287" r:id="rId9"/>
    <p:sldId id="286" r:id="rId10"/>
    <p:sldId id="266" r:id="rId11"/>
    <p:sldId id="267" r:id="rId12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83"/>
            <p14:sldId id="272"/>
            <p14:sldId id="278"/>
            <p14:sldId id="279"/>
            <p14:sldId id="277"/>
            <p14:sldId id="287"/>
            <p14:sldId id="286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4714" autoAdjust="0"/>
  </p:normalViewPr>
  <p:slideViewPr>
    <p:cSldViewPr snapToGrid="0" showGuides="1">
      <p:cViewPr varScale="1">
        <p:scale>
          <a:sx n="108" d="100"/>
          <a:sy n="108" d="100"/>
        </p:scale>
        <p:origin x="828" y="120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11/08/2023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11/08/2023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5038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233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2905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78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11/08/2023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2050" name="Imagen 2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E7FFFF"/>
              </a:clrFrom>
              <a:clrTo>
                <a:srgbClr val="E7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75" y="5894532"/>
            <a:ext cx="682562" cy="63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GT"/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9790" y="0"/>
            <a:ext cx="3829792" cy="68580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919" y="3673498"/>
            <a:ext cx="1158875" cy="1273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11/08/2023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11/08/2023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11/08/2023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11/08/2023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11/08/2023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11/08/2023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11/08/2023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11/08/2023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11/08/2023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11/08/2023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11/08/2023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061518" y="1258524"/>
            <a:ext cx="8708566" cy="5599476"/>
          </a:xfrm>
          <a:prstGeom prst="rect">
            <a:avLst/>
          </a:prstGeom>
          <a:solidFill>
            <a:schemeClr val="lt1">
              <a:alpha val="64000"/>
            </a:schemeClr>
          </a:solidFill>
          <a:ln w="762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anchor="ctr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EJECUCIÓN FÍSICA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FINANCIERA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</a:t>
            </a:r>
            <a:r>
              <a:rPr lang="es-ES" sz="48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JULIO</a:t>
            </a:r>
            <a:r>
              <a:rPr lang="es-ES" sz="48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48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endParaRPr lang="es-ES" sz="48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4933950" y="459494"/>
            <a:ext cx="552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 smtClean="0"/>
              <a:t>INDECA</a:t>
            </a:r>
          </a:p>
          <a:p>
            <a:r>
              <a:rPr lang="es-GT" dirty="0" smtClean="0"/>
              <a:t>INSTITUTO NACIONAL DE COMERCIALIZACIÓN AGRÍCOLA</a:t>
            </a:r>
            <a:endParaRPr lang="es-GT" dirty="0"/>
          </a:p>
        </p:txBody>
      </p:sp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64007" y="21579"/>
            <a:ext cx="852799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Ingresos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–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julio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2023 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3580512"/>
              </p:ext>
            </p:extLst>
          </p:nvPr>
        </p:nvGraphicFramePr>
        <p:xfrm>
          <a:off x="3709486" y="1754493"/>
          <a:ext cx="8437033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77641"/>
                <a:gridCol w="1620252"/>
                <a:gridCol w="1726272"/>
                <a:gridCol w="1739972"/>
                <a:gridCol w="1272896"/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Fuente</a:t>
                      </a:r>
                      <a:r>
                        <a:rPr lang="es-ES_tradnl" sz="2000" baseline="0" noProof="0" dirty="0" smtClean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 smtClean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17,000,000.00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17,000,000.00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7,852,105.00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46.19%</a:t>
                      </a:r>
                      <a:endParaRPr lang="es-ES_tradnl" sz="1600" b="0" noProof="0" dirty="0" smtClean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31 Ingresos</a:t>
                      </a:r>
                      <a:r>
                        <a:rPr lang="es-ES_tradnl" sz="1600" baseline="0" noProof="0" dirty="0" smtClean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500,000.00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500,000.00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151,161.37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30.23%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32</a:t>
                      </a:r>
                      <a:r>
                        <a:rPr lang="es-ES_tradnl" sz="1600" baseline="0" noProof="0" dirty="0" smtClean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2,000,000.00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 smtClean="0"/>
                        <a:t>2,000,000.00</a:t>
                      </a:r>
                      <a:endParaRPr lang="es-ES_tradnl" sz="16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100%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10,003,266.37</a:t>
                      </a:r>
                      <a:endParaRPr lang="es-ES_tradnl" sz="1600" b="1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vigente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51.30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75387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(Valores expresados en Quetzales)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81763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INDECA 2023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Egresos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julio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11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5083782" y="5512359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</a:t>
            </a:r>
            <a:r>
              <a:rPr lang="es-ES" sz="200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200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200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41.00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Percibido: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79.92%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6203005"/>
              </p:ext>
            </p:extLst>
          </p:nvPr>
        </p:nvGraphicFramePr>
        <p:xfrm>
          <a:off x="3681762" y="1641313"/>
          <a:ext cx="8510237" cy="37535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/>
                <a:gridCol w="2539969"/>
                <a:gridCol w="1904553"/>
              </a:tblGrid>
              <a:tr h="64111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46149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Servicios</a:t>
                      </a:r>
                      <a:r>
                        <a:rPr lang="es-ES_tradnl" sz="1600" baseline="0" noProof="0" dirty="0" smtClean="0"/>
                        <a:t> Personales   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9,402,600.00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4,943,359.57</a:t>
                      </a:r>
                      <a:endParaRPr lang="es-E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463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Servicios NO Personales   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6,237,955.00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1,603,712.37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9093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Materiales y Suministros</a:t>
                      </a:r>
                      <a:r>
                        <a:rPr lang="es-ES_tradnl" sz="1600" baseline="0" noProof="0" dirty="0" smtClean="0"/>
                        <a:t>   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1,526,445.00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441,319.50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12156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Propiedad,</a:t>
                      </a:r>
                      <a:r>
                        <a:rPr lang="es-ES_tradnl" sz="1600" baseline="0" noProof="0" dirty="0" smtClean="0"/>
                        <a:t> Planta y Equipo </a:t>
                      </a:r>
                      <a:r>
                        <a:rPr lang="es-ES_tradnl" sz="1600" noProof="0" dirty="0" smtClean="0"/>
                        <a:t>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1,162,000.00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835,578.00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Transferencias</a:t>
                      </a:r>
                      <a:r>
                        <a:rPr lang="es-ES_tradnl" sz="1600" baseline="0" noProof="0" dirty="0" smtClean="0"/>
                        <a:t> Corrientes   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955,000.00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170,055.57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b="0" noProof="0" dirty="0" smtClean="0"/>
                        <a:t>Asig</a:t>
                      </a:r>
                      <a:r>
                        <a:rPr lang="es-ES_tradnl" sz="1600" b="0" baseline="0" noProof="0" dirty="0" smtClean="0"/>
                        <a:t>naciones Globales          “900”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216,000.00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392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7,994,525.01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4841" y="0"/>
            <a:ext cx="8987160" cy="897343"/>
          </a:xfr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diarias,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promedio mensual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manejo de alimentos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bodegas  del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INDECA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738434"/>
              </p:ext>
            </p:extLst>
          </p:nvPr>
        </p:nvGraphicFramePr>
        <p:xfrm>
          <a:off x="3204840" y="905672"/>
          <a:ext cx="8987161" cy="59523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08748"/>
                <a:gridCol w="1946700"/>
                <a:gridCol w="1642507"/>
                <a:gridCol w="1794603"/>
                <a:gridCol w="1794603"/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 smtClean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Convenio</a:t>
                      </a:r>
                      <a:r>
                        <a:rPr lang="es-ES" sz="1400" b="1" baseline="0" dirty="0" smtClean="0">
                          <a:solidFill>
                            <a:schemeClr val="tx1"/>
                          </a:solidFill>
                        </a:rPr>
                        <a:t> MAGA/</a:t>
                      </a:r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PMA</a:t>
                      </a:r>
                      <a:endParaRPr lang="es-E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MAGA</a:t>
                      </a:r>
                      <a:endParaRPr lang="es-E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</a:rPr>
                        <a:t>MIDES</a:t>
                      </a:r>
                      <a:endParaRPr lang="es-E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1,497.34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11,964.30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1,348.36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14,810.00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1,107.70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13,263.57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1,328.90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15,700.17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2,057.58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13,961.13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1,308.94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17,327.65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1,802.55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17,574.62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1,302.97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20,680.14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2,124.25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17,650.82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1,301.13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21,076.20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Junio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1,527.92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17,387.08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1,221.12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20,136.12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Julio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574.59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14,285.32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1,081.11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15,941.02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Agosto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Septiembre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Octubre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Noviembre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smtClean="0"/>
                        <a:t>0.00</a:t>
                      </a:r>
                      <a:endParaRPr lang="es-ES" sz="1400" b="1" dirty="0" smtClean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Diciembre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32109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 MENSUAL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1,527.42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15,155.26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1,270.36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17,953.04</a:t>
                      </a:r>
                      <a:endParaRPr lang="es-ES" sz="1400" b="1" kern="1200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10,086.84</a:t>
                      </a:r>
                      <a:endParaRPr lang="es-GT" sz="1400" b="1" i="0" u="none" strike="noStrike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106,086.84</a:t>
                      </a:r>
                      <a:endParaRPr lang="es-GT" sz="1400" b="1" i="0" u="none" strike="noStrike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8,892.53</a:t>
                      </a:r>
                      <a:endParaRPr lang="es-GT" sz="1400" b="1" i="0" u="none" strike="noStrike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MX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125,671.30</a:t>
                      </a:r>
                      <a:endParaRPr lang="es-GT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200,000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63%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154572" y="0"/>
            <a:ext cx="8770104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31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julio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134074"/>
              </p:ext>
            </p:extLst>
          </p:nvPr>
        </p:nvGraphicFramePr>
        <p:xfrm>
          <a:off x="3154572" y="1321451"/>
          <a:ext cx="8770104" cy="50983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69997"/>
                <a:gridCol w="2900107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2169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3.46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5.91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30.96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82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0.19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3.13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</a:t>
                      </a:r>
                      <a:r>
                        <a:rPr lang="es-GT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4.72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6000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48.84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177309" y="0"/>
            <a:ext cx="889461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31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julio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613076"/>
              </p:ext>
            </p:extLst>
          </p:nvPr>
        </p:nvGraphicFramePr>
        <p:xfrm>
          <a:off x="3177310" y="1321451"/>
          <a:ext cx="8894616" cy="48508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53335"/>
                <a:gridCol w="2941281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26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113.14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1,397.81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433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160.50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3,295.61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5258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672.91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2783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190.32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7573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8,465.13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210.60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44.70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14,550.72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699518" y="6569778"/>
            <a:ext cx="1890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Tm= tonelada métrica 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189219" y="0"/>
            <a:ext cx="8864236" cy="134940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julio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645011"/>
              </p:ext>
            </p:extLst>
          </p:nvPr>
        </p:nvGraphicFramePr>
        <p:xfrm>
          <a:off x="3189218" y="3002446"/>
          <a:ext cx="8864237" cy="15428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33002"/>
                <a:gridCol w="2931235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1,081.11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1,081.11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73177" y="0"/>
            <a:ext cx="8898750" cy="117185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-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julio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837492"/>
              </p:ext>
            </p:extLst>
          </p:nvPr>
        </p:nvGraphicFramePr>
        <p:xfrm>
          <a:off x="3173176" y="1260986"/>
          <a:ext cx="8898751" cy="505401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56102"/>
                <a:gridCol w="2942649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4406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642.38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2,217.52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958.73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5,234.97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3,178.64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909.65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5,307.93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823.08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333.27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19,606.16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89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66279" y="0"/>
            <a:ext cx="8840994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MAGA y Programa Mundial de Alimentos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a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julio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455236"/>
              </p:ext>
            </p:extLst>
          </p:nvPr>
        </p:nvGraphicFramePr>
        <p:xfrm>
          <a:off x="3166279" y="1117600"/>
          <a:ext cx="8840994" cy="56570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17445"/>
                <a:gridCol w="2923549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1.67</a:t>
                      </a:r>
                      <a:endParaRPr lang="es-MX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4.65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9.07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4.08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1.80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8.51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1.44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0.95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33.42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45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66279" y="0"/>
            <a:ext cx="8840994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Alimentación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julio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901476"/>
              </p:ext>
            </p:extLst>
          </p:nvPr>
        </p:nvGraphicFramePr>
        <p:xfrm>
          <a:off x="3166279" y="1117600"/>
          <a:ext cx="8840994" cy="56570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17445"/>
                <a:gridCol w="2923549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766.91</a:t>
                      </a:r>
                      <a:endParaRPr lang="es-MX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2,913.61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1,196.67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5,129.84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4,094.80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1,169.58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4,424.00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637.03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282.99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20,615.92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01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75514" y="9236"/>
            <a:ext cx="8859467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julio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2023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183273"/>
              </p:ext>
            </p:extLst>
          </p:nvPr>
        </p:nvGraphicFramePr>
        <p:xfrm>
          <a:off x="3175514" y="2492811"/>
          <a:ext cx="8859467" cy="1028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29809"/>
                <a:gridCol w="2929658"/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77.49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14684</TotalTime>
  <Words>503</Words>
  <Application>Microsoft Office PowerPoint</Application>
  <PresentationFormat>Panorámica</PresentationFormat>
  <Paragraphs>289</Paragraphs>
  <Slides>11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2023</vt:lpstr>
      <vt:lpstr>Convenio Ministerio de Agricultura, Ganadería y Alimentación con el Programa Mundial de Alimentos Existencia de  producto alimentario al 31 de julio de 2023</vt:lpstr>
      <vt:lpstr>Ministerio de Agricultura, Ganadería y Alimentación  Dirección de Asistencia Alimentaria Existencia de  producto alimentario al 31 de julio de 2023</vt:lpstr>
      <vt:lpstr>Ministerio de  Desarrollo Social Existencia de producto alimentario al 31 de julio de 2023</vt:lpstr>
      <vt:lpstr>Convenio Ministerio de Agricultura, Ganadería y Alimentación con el Programa Mundial de Alimentos Recepción de alimentos   enero - julio 2023</vt:lpstr>
      <vt:lpstr>Convenio MAGA y Programa Mundial de Alimentos Despacho de alimentos   enero a julio del 2023</vt:lpstr>
      <vt:lpstr>Ministerio de Agricultura, Ganadería y Alimentación Dirección de Asistencia Alimentaria  Despacho de alimentos   enero - julio del 2023</vt:lpstr>
      <vt:lpstr>Ministerio de Desarrollo Social Despacho de alimentos  enero - julio de 2023</vt:lpstr>
      <vt:lpstr>Presupuesto del INDECA 2023 Ingresos por fuente de financiamiento enero – julio de 2023 </vt:lpstr>
      <vt:lpstr>Presupuesto del INDECA 2023 Instituto Nacional de Comercialización Agrícola Egresos por grupo de gasto   enero – julio de 2023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 Calderon</cp:lastModifiedBy>
  <cp:revision>1780</cp:revision>
  <cp:lastPrinted>2017-08-11T21:19:39Z</cp:lastPrinted>
  <dcterms:created xsi:type="dcterms:W3CDTF">2017-01-05T16:19:17Z</dcterms:created>
  <dcterms:modified xsi:type="dcterms:W3CDTF">2023-08-11T14:14:41Z</dcterms:modified>
</cp:coreProperties>
</file>