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83" r:id="rId4"/>
    <p:sldId id="272" r:id="rId5"/>
    <p:sldId id="278" r:id="rId6"/>
    <p:sldId id="279" r:id="rId7"/>
    <p:sldId id="277" r:id="rId8"/>
    <p:sldId id="287" r:id="rId9"/>
    <p:sldId id="286" r:id="rId10"/>
    <p:sldId id="266" r:id="rId11"/>
    <p:sldId id="267" r:id="rId12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7209B8F-0D8E-4635-BCC2-5E37B78FE232}">
          <p14:sldIdLst>
            <p14:sldId id="256"/>
            <p14:sldId id="268"/>
            <p14:sldId id="283"/>
            <p14:sldId id="272"/>
            <p14:sldId id="278"/>
            <p14:sldId id="279"/>
            <p14:sldId id="277"/>
            <p14:sldId id="287"/>
            <p14:sldId id="286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4714" autoAdjust="0"/>
  </p:normalViewPr>
  <p:slideViewPr>
    <p:cSldViewPr snapToGrid="0" showGuides="1">
      <p:cViewPr varScale="1">
        <p:scale>
          <a:sx n="108" d="100"/>
          <a:sy n="108" d="100"/>
        </p:scale>
        <p:origin x="828" y="120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66"/>
    </p:cViewPr>
  </p:sorterViewPr>
  <p:notesViewPr>
    <p:cSldViewPr snapToGrid="0" showGuides="1">
      <p:cViewPr varScale="1">
        <p:scale>
          <a:sx n="85" d="100"/>
          <a:sy n="85" d="100"/>
        </p:scale>
        <p:origin x="26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195C1-D601-4B0B-A5E8-D44D40101967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706C-C6A8-4F67-A696-F23EEBCCA9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F9843A-DD9D-405E-904D-F72D642C8D97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952F3-5C1C-472C-B810-889AADF661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3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426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95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756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038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33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290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478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482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093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5" indent="0" algn="ctr">
              <a:buNone/>
              <a:defRPr sz="2000"/>
            </a:lvl2pPr>
            <a:lvl3pPr marL="914388" indent="0" algn="ctr">
              <a:buNone/>
              <a:defRPr sz="1801"/>
            </a:lvl3pPr>
            <a:lvl4pPr marL="1371583" indent="0" algn="ctr">
              <a:buNone/>
              <a:defRPr sz="1600"/>
            </a:lvl4pPr>
            <a:lvl5pPr marL="1828777" indent="0" algn="ctr">
              <a:buNone/>
              <a:defRPr sz="1600"/>
            </a:lvl5pPr>
            <a:lvl6pPr marL="2285972" indent="0" algn="ctr">
              <a:buNone/>
              <a:defRPr sz="1600"/>
            </a:lvl6pPr>
            <a:lvl7pPr marL="2743165" indent="0" algn="ctr">
              <a:buNone/>
              <a:defRPr sz="1600"/>
            </a:lvl7pPr>
            <a:lvl8pPr marL="3200360" indent="0" algn="ctr">
              <a:buNone/>
              <a:defRPr sz="1600"/>
            </a:lvl8pPr>
            <a:lvl9pPr marL="3657555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C01E8-FA3E-4C72-B8B3-63559C12F5E2}" type="datetime1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181476" y="6492880"/>
            <a:ext cx="2743200" cy="365125"/>
          </a:xfrm>
        </p:spPr>
        <p:txBody>
          <a:bodyPr/>
          <a:lstStyle>
            <a:lvl1pPr>
              <a:defRPr sz="1401" b="1" cap="none" spc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fld id="{E1471642-554C-4129-AACD-A60A5C1E4227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2050" name="Imagen 2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E7FFFF"/>
              </a:clrFrom>
              <a:clrTo>
                <a:srgbClr val="E7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5" y="5894532"/>
            <a:ext cx="682562" cy="6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GT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9790" y="0"/>
            <a:ext cx="3829792" cy="685800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919" y="3673498"/>
            <a:ext cx="1158875" cy="127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0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4A94-AD3F-4F1A-BFFC-49BD08E9D6B0}" type="datetime1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3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D708-962F-4063-9A72-D58CF172A42D}" type="datetime1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51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34D6-72CB-4035-BB1E-841E95607CD7}" type="datetime1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71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F688-2A5E-4090-8F47-FF8B518BD8B0}" type="datetime1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664B-20E1-4255-A571-B968802F2F39}" type="datetime1">
              <a:rPr lang="es-ES" smtClean="0"/>
              <a:t>12/07/2023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1BF9-2ED0-4805-8B78-ED325DFBDF30}" type="datetime1">
              <a:rPr lang="es-ES" smtClean="0"/>
              <a:t>12/07/2023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3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118-A586-44BF-96DD-84616D1DA543}" type="datetime1">
              <a:rPr lang="es-ES" smtClean="0"/>
              <a:t>12/07/2023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6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AA9E-6B08-4CE1-9E0E-7B93A8DD95AA}" type="datetime1">
              <a:rPr lang="es-ES" smtClean="0"/>
              <a:t>12/07/2023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1AF5-621F-42E7-9F69-6B7CEEEE5ED2}" type="datetime1">
              <a:rPr lang="es-ES" smtClean="0"/>
              <a:t>12/07/2023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5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F0B8-9D5C-41A3-A800-0D6801D310DE}" type="datetime1">
              <a:rPr lang="es-ES" smtClean="0"/>
              <a:t>12/07/2023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62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9A81-2FEF-46AB-BB24-A9D781E4EB79}" type="datetime1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88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hf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8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061518" y="1258524"/>
            <a:ext cx="8708566" cy="5599476"/>
          </a:xfrm>
          <a:prstGeom prst="rect">
            <a:avLst/>
          </a:prstGeom>
          <a:solidFill>
            <a:schemeClr val="lt1">
              <a:alpha val="64000"/>
            </a:schemeClr>
          </a:solidFill>
          <a:ln w="762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ln w="28575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EJECUCIÓN FÍSICA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ln w="28575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ln w="28575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FINANCIERA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ln w="28575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</a:t>
            </a:r>
            <a:r>
              <a:rPr lang="es-ES" sz="4800" b="1" smtClean="0">
                <a:ln w="28575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JUNIO </a:t>
            </a:r>
            <a:r>
              <a:rPr lang="es-ES" sz="4800" b="1" dirty="0" smtClean="0">
                <a:ln w="28575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s-ES" sz="4800" b="1" dirty="0">
              <a:ln w="28575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933950" y="459494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b="1" dirty="0" smtClean="0"/>
              <a:t>INDECA</a:t>
            </a:r>
          </a:p>
          <a:p>
            <a:r>
              <a:rPr lang="es-GT" dirty="0" smtClean="0"/>
              <a:t>INSTITUTO NACIONAL DE COMERCIALIZACIÓN AGRÍCOLA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100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64007" y="21579"/>
            <a:ext cx="8527993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Ingresos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 fuente de financiamiento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junio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 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10</a:t>
            </a:fld>
            <a:endParaRPr lang="es-E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2414815"/>
              </p:ext>
            </p:extLst>
          </p:nvPr>
        </p:nvGraphicFramePr>
        <p:xfrm>
          <a:off x="3709486" y="1754493"/>
          <a:ext cx="8437033" cy="38496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77641"/>
                <a:gridCol w="1620252"/>
                <a:gridCol w="1726272"/>
                <a:gridCol w="1739972"/>
                <a:gridCol w="1272896"/>
              </a:tblGrid>
              <a:tr h="72155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Fuente</a:t>
                      </a:r>
                      <a:r>
                        <a:rPr lang="es-ES_tradnl" sz="2000" baseline="0" noProof="0" dirty="0" smtClean="0"/>
                        <a:t> de financiamiento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Asignado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Percibido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% Percibido s/vigente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715159">
                <a:tc>
                  <a:txBody>
                    <a:bodyPr/>
                    <a:lstStyle/>
                    <a:p>
                      <a:pPr marL="271463" indent="-271463" algn="l"/>
                      <a:r>
                        <a:rPr lang="es-ES_tradnl" sz="1600" noProof="0" dirty="0" smtClean="0"/>
                        <a:t>21 Ingresos Tributarios      IVA PAZ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17,000,000.00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17,000,000.00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6,502,372.00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 smtClean="0"/>
                        <a:t>38.25%</a:t>
                      </a:r>
                      <a:endParaRPr lang="es-ES_tradnl" sz="1600" b="0" noProof="0" dirty="0" smtClean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0637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 smtClean="0"/>
                        <a:t>31 Ingresos</a:t>
                      </a:r>
                      <a:r>
                        <a:rPr lang="es-ES_tradnl" sz="1600" baseline="0" noProof="0" dirty="0" smtClean="0"/>
                        <a:t> propios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500,000.00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500,000.00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129,646.84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 smtClean="0"/>
                        <a:t>25.93%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77061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 smtClean="0"/>
                        <a:t>32</a:t>
                      </a:r>
                      <a:r>
                        <a:rPr lang="es-ES_tradnl" sz="1600" baseline="0" noProof="0" dirty="0" smtClean="0"/>
                        <a:t> Disminución de Caja y Bancos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2,000,000.00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2,000,000.00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2,000,000.00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 smtClean="0"/>
                        <a:t>100%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452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noProof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 smtClean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 smtClean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8,632,018.84</a:t>
                      </a:r>
                      <a:endParaRPr lang="es-ES_tradnl" sz="1600" b="1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136033" y="6015631"/>
            <a:ext cx="5772150" cy="3693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percibido sobre lo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vigente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44.27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753873" y="1356507"/>
            <a:ext cx="8348257" cy="37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(Valores expresados en Quetzales)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7393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81763" y="0"/>
            <a:ext cx="851023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INDECA 2023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Instituto Nacional de Comercialización Agrícola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Egresos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 grupo de gasto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–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11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5083782" y="5512359"/>
            <a:ext cx="6219531" cy="6463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Vigente: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29.07%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Percibido</a:t>
            </a:r>
            <a:r>
              <a:rPr lang="es-ES" sz="200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00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65.68 %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496989"/>
              </p:ext>
            </p:extLst>
          </p:nvPr>
        </p:nvGraphicFramePr>
        <p:xfrm>
          <a:off x="3681762" y="1641313"/>
          <a:ext cx="8510237" cy="3753587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5715"/>
                <a:gridCol w="2539969"/>
                <a:gridCol w="1904553"/>
              </a:tblGrid>
              <a:tr h="64111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Grupo de Gasto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Vigente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Gasto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461492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 smtClean="0"/>
                        <a:t>Servicios</a:t>
                      </a:r>
                      <a:r>
                        <a:rPr lang="es-ES_tradnl" sz="1600" baseline="0" noProof="0" dirty="0" smtClean="0"/>
                        <a:t> Personales             “000“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9,402,600.00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3,812,667.33</a:t>
                      </a:r>
                      <a:endParaRPr lang="es-E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6302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 smtClean="0"/>
                        <a:t>Servicios NO Personales      “100”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6,237,955.00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1,263,215.36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9093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 smtClean="0"/>
                        <a:t>Materiales y Suministros</a:t>
                      </a:r>
                      <a:r>
                        <a:rPr lang="es-ES_tradnl" sz="1600" baseline="0" noProof="0" dirty="0" smtClean="0"/>
                        <a:t>     “200”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1,526,445.00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355,273.36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12156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 smtClean="0"/>
                        <a:t>Propiedad,</a:t>
                      </a:r>
                      <a:r>
                        <a:rPr lang="es-ES_tradnl" sz="1600" baseline="0" noProof="0" dirty="0" smtClean="0"/>
                        <a:t> Planta y Equipo </a:t>
                      </a:r>
                      <a:r>
                        <a:rPr lang="es-ES_tradnl" sz="1600" noProof="0" dirty="0" smtClean="0"/>
                        <a:t>“300”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1,162,000.00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67,657.00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6475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 smtClean="0"/>
                        <a:t>Transferencias</a:t>
                      </a:r>
                      <a:r>
                        <a:rPr lang="es-ES_tradnl" sz="1600" baseline="0" noProof="0" dirty="0" smtClean="0"/>
                        <a:t> Corrientes    “400”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955,000.00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170,055.57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64754"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noProof="0" dirty="0" smtClean="0"/>
                        <a:t>Asig</a:t>
                      </a:r>
                      <a:r>
                        <a:rPr lang="es-ES_tradnl" sz="1600" b="0" baseline="0" noProof="0" dirty="0" smtClean="0"/>
                        <a:t>naciones Globales          “900”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216,000.00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500.00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2392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2000" b="1" kern="1200" noProof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19,500,000.00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5,669,368.62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6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4841" y="0"/>
            <a:ext cx="8987160" cy="897343"/>
          </a:xfrm>
          <a:solidFill>
            <a:schemeClr val="accent6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Existencias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diarias,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promedio mensual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manejo de alimentos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bodegas  del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INDECA 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Año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2</a:t>
            </a:fld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422181"/>
              </p:ext>
            </p:extLst>
          </p:nvPr>
        </p:nvGraphicFramePr>
        <p:xfrm>
          <a:off x="3204840" y="905672"/>
          <a:ext cx="8987161" cy="59523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8748"/>
                <a:gridCol w="1946700"/>
                <a:gridCol w="1642507"/>
                <a:gridCol w="1794603"/>
                <a:gridCol w="1794603"/>
              </a:tblGrid>
              <a:tr h="380822"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Mes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Institución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cell3D prstMaterial="dkEdge">
                      <a:bevel prst="relaxedIns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s-ES" sz="1600" baseline="0" dirty="0" smtClean="0">
                          <a:solidFill>
                            <a:schemeClr val="tx1"/>
                          </a:solidFill>
                        </a:rPr>
                        <a:t> Tm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4430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tx1"/>
                          </a:solidFill>
                        </a:rPr>
                        <a:t>Convenio</a:t>
                      </a:r>
                      <a:r>
                        <a:rPr lang="es-ES" sz="1400" b="1" baseline="0" dirty="0" smtClean="0">
                          <a:solidFill>
                            <a:schemeClr val="tx1"/>
                          </a:solidFill>
                        </a:rPr>
                        <a:t> MAGA/</a:t>
                      </a:r>
                      <a:r>
                        <a:rPr lang="es-ES" sz="1400" b="1" dirty="0" smtClean="0">
                          <a:solidFill>
                            <a:schemeClr val="tx1"/>
                          </a:solidFill>
                        </a:rPr>
                        <a:t>PMA</a:t>
                      </a:r>
                      <a:endParaRPr lang="es-E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tx1"/>
                          </a:solidFill>
                        </a:rPr>
                        <a:t>MAGA</a:t>
                      </a:r>
                      <a:endParaRPr lang="es-E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tx1"/>
                          </a:solidFill>
                        </a:rPr>
                        <a:t>MIDES</a:t>
                      </a:r>
                      <a:endParaRPr lang="es-E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Enero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1,497.34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11,964.30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1,348.36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14,810.00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Febrero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1,107.70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13,263.57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1,328.90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15,700.17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Marzo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2,057.58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13,961.13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1,308.94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17,327.65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Abril 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1,802.55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17,574.62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1,302.97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20,680.14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Mayo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2,124.25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17,650.82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1,301.13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21,076.20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Junio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1,527.92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17,387.08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1,221.12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20,136.12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Julio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Agosto 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Septiembre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Octubre 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Noviembre 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Diciembre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32109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PROMEDIO DIARIO MENSUAL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1,686.22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15,300.25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1,301.90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18,288.38</a:t>
                      </a:r>
                      <a:endParaRPr lang="es-ES" sz="1400" b="1" kern="1200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EJECUTADO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400" b="1" i="0" u="none" strike="noStrike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10,117.34</a:t>
                      </a:r>
                      <a:endParaRPr lang="es-GT" sz="1400" b="1" i="0" u="none" strike="noStrike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400" b="1" i="0" u="none" strike="noStrike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91,801.52</a:t>
                      </a:r>
                      <a:endParaRPr lang="es-GT" sz="1400" b="1" i="0" u="none" strike="noStrike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400" b="1" i="0" u="none" strike="noStrike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7,811.42</a:t>
                      </a:r>
                      <a:endParaRPr lang="es-GT" sz="1400" b="1" i="0" u="none" strike="noStrike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fontAlgn="t" latinLnBrk="0" hangingPunct="1"/>
                      <a:r>
                        <a:rPr lang="es-MX" sz="1400" b="1" kern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109,730.28</a:t>
                      </a:r>
                      <a:endParaRPr lang="es-GT" sz="1400" b="1" kern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Planificado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120,000</a:t>
                      </a:r>
                      <a:endParaRPr lang="es-ES" sz="1400" b="1" kern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Porcentaje de avance físico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91.44%</a:t>
                      </a:r>
                      <a:endParaRPr lang="es-ES" sz="1400" b="1" kern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1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54572" y="0"/>
            <a:ext cx="8770104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 producto alimentario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862703"/>
              </p:ext>
            </p:extLst>
          </p:nvPr>
        </p:nvGraphicFramePr>
        <p:xfrm>
          <a:off x="3154572" y="1321451"/>
          <a:ext cx="8770104" cy="50983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69997"/>
                <a:gridCol w="2900107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2169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13.70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172.62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72.05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625.15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526.03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2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179.81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121.88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59.51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13.14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6000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1,783.90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06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77309" y="0"/>
            <a:ext cx="889461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 producto alimentario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499298"/>
              </p:ext>
            </p:extLst>
          </p:nvPr>
        </p:nvGraphicFramePr>
        <p:xfrm>
          <a:off x="3177310" y="1321451"/>
          <a:ext cx="8894616" cy="48508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53335"/>
                <a:gridCol w="2941281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26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122.75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1,153.20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33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152.56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3,306.81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258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289.87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2783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120.84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7573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9,728.99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137.61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5.61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15,018.26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3699518" y="6569778"/>
            <a:ext cx="18909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Tm= tonelada métrica </a:t>
            </a:r>
            <a:endParaRPr lang="es-GT" sz="1400" b="1" dirty="0"/>
          </a:p>
        </p:txBody>
      </p:sp>
    </p:spTree>
    <p:extLst>
      <p:ext uri="{BB962C8B-B14F-4D97-AF65-F5344CB8AC3E}">
        <p14:creationId xmlns:p14="http://schemas.microsoft.com/office/powerpoint/2010/main" val="351531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89219" y="0"/>
            <a:ext cx="8864236" cy="134940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 Desarrollo Social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producto alimentario al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 de junio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645011"/>
              </p:ext>
            </p:extLst>
          </p:nvPr>
        </p:nvGraphicFramePr>
        <p:xfrm>
          <a:off x="3189218" y="3002446"/>
          <a:ext cx="8864237" cy="15428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33002"/>
                <a:gridCol w="2931235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1,081.11</a:t>
                      </a:r>
                      <a:endParaRPr lang="es-MX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1,081.11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73177" y="0"/>
            <a:ext cx="8898750" cy="117185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Recepción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-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30322"/>
              </p:ext>
            </p:extLst>
          </p:nvPr>
        </p:nvGraphicFramePr>
        <p:xfrm>
          <a:off x="3173176" y="1260986"/>
          <a:ext cx="8898751" cy="50540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56102"/>
                <a:gridCol w="2942649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406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591.24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1,824.48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949.43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5,007.05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2,814.64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889.65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5,145.53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807.98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292.75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18,292.74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89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66279" y="0"/>
            <a:ext cx="8840994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MAGA y Programa Mundial de Alimentos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a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933854"/>
              </p:ext>
            </p:extLst>
          </p:nvPr>
        </p:nvGraphicFramePr>
        <p:xfrm>
          <a:off x="3166279" y="1117600"/>
          <a:ext cx="8840994" cy="5142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7445"/>
                <a:gridCol w="2923549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1.31</a:t>
                      </a:r>
                      <a:endParaRPr lang="es-MX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3.51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1.25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6.80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4.08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29.43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9452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66279" y="0"/>
            <a:ext cx="8840994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421374"/>
              </p:ext>
            </p:extLst>
          </p:nvPr>
        </p:nvGraphicFramePr>
        <p:xfrm>
          <a:off x="3166279" y="1117600"/>
          <a:ext cx="8840994" cy="56570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7445"/>
                <a:gridCol w="2923549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696.29</a:t>
                      </a:r>
                      <a:endParaRPr lang="es-MX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2,601.28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1,093.62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4,298.79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3,587.93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1,039.45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2,878.98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611.36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273.25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17,080.93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0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75514" y="9236"/>
            <a:ext cx="8859467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212091"/>
              </p:ext>
            </p:extLst>
          </p:nvPr>
        </p:nvGraphicFramePr>
        <p:xfrm>
          <a:off x="3175514" y="2492811"/>
          <a:ext cx="8859467" cy="10285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29809"/>
                <a:gridCol w="2929658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77.49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14603</TotalTime>
  <Words>501</Words>
  <Application>Microsoft Office PowerPoint</Application>
  <PresentationFormat>Panorámica</PresentationFormat>
  <Paragraphs>287</Paragraphs>
  <Slides>11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Presentación de PowerPoint</vt:lpstr>
      <vt:lpstr>Existencias diarias, promedio mensual  del manejo de alimentos en bodegas  del INDECA   Año 2023</vt:lpstr>
      <vt:lpstr>Convenio Ministerio de Agricultura, Ganadería y Alimentación con el Programa Mundial de Alimentos Existencia de  producto alimentario al 30 de junio de 2023</vt:lpstr>
      <vt:lpstr>Ministerio de Agricultura, Ganadería y Alimentación  Dirección de Asistencia Alimentaria Existencia de  producto alimentario al 30 de junio de 2023</vt:lpstr>
      <vt:lpstr>Ministerio de  Desarrollo Social Existencia de producto alimentario al 30 de junio de 2023</vt:lpstr>
      <vt:lpstr>Convenio Ministerio de Agricultura, Ganadería y Alimentación con el Programa Mundial de Alimentos Recepción de alimentos   enero - junio 2023</vt:lpstr>
      <vt:lpstr>Convenio MAGA y Programa Mundial de Alimentos Despacho de alimentos   enero a junio del 2023</vt:lpstr>
      <vt:lpstr>Ministerio de Agricultura, Ganadería y Alimentación  Despacho de alimentos   enero - junio del 2023</vt:lpstr>
      <vt:lpstr>Ministerio de Desarrollo Social Despacho de alimentos  enero - junio de 2023</vt:lpstr>
      <vt:lpstr>Presupuesto del INDECA 2023 Ingresos por fuente de financiamiento enero – junio de 2023 </vt:lpstr>
      <vt:lpstr>Presupuesto del INDECA 2023 Instituto Nacional de Comercialización Agrícola Egresos por grupo de gasto   enero – junio de 2023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 Calderon</dc:creator>
  <cp:lastModifiedBy>Carlos  Calderon</cp:lastModifiedBy>
  <cp:revision>1762</cp:revision>
  <cp:lastPrinted>2017-08-11T21:19:39Z</cp:lastPrinted>
  <dcterms:created xsi:type="dcterms:W3CDTF">2017-01-05T16:19:17Z</dcterms:created>
  <dcterms:modified xsi:type="dcterms:W3CDTF">2023-07-12T16:50:51Z</dcterms:modified>
</cp:coreProperties>
</file>