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8" r:id="rId3"/>
    <p:sldId id="283" r:id="rId4"/>
    <p:sldId id="272" r:id="rId5"/>
    <p:sldId id="278" r:id="rId6"/>
    <p:sldId id="279" r:id="rId7"/>
    <p:sldId id="277" r:id="rId8"/>
    <p:sldId id="287" r:id="rId9"/>
    <p:sldId id="286" r:id="rId10"/>
    <p:sldId id="266" r:id="rId11"/>
    <p:sldId id="267" r:id="rId12"/>
  </p:sldIdLst>
  <p:sldSz cx="12192000" cy="6858000"/>
  <p:notesSz cx="6858000" cy="93138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7209B8F-0D8E-4635-BCC2-5E37B78FE232}">
          <p14:sldIdLst>
            <p14:sldId id="256"/>
            <p14:sldId id="268"/>
            <p14:sldId id="283"/>
            <p14:sldId id="272"/>
            <p14:sldId id="278"/>
            <p14:sldId id="279"/>
            <p14:sldId id="277"/>
            <p14:sldId id="287"/>
            <p14:sldId id="286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99" autoAdjust="0"/>
    <p:restoredTop sz="94714" autoAdjust="0"/>
  </p:normalViewPr>
  <p:slideViewPr>
    <p:cSldViewPr snapToGrid="0" showGuides="1">
      <p:cViewPr varScale="1">
        <p:scale>
          <a:sx n="100" d="100"/>
          <a:sy n="100" d="100"/>
        </p:scale>
        <p:origin x="1104" y="84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766"/>
    </p:cViewPr>
  </p:sorterViewPr>
  <p:notesViewPr>
    <p:cSldViewPr snapToGrid="0" showGuides="1">
      <p:cViewPr varScale="1">
        <p:scale>
          <a:sx n="85" d="100"/>
          <a:sy n="85" d="100"/>
        </p:scale>
        <p:origin x="260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195C1-D601-4B0B-A5E8-D44D40101967}" type="datetimeFigureOut">
              <a:rPr lang="es-ES" smtClean="0"/>
              <a:t>18/04/2023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027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A706C-C6A8-4F67-A696-F23EEBCCA9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9690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731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9F9843A-DD9D-405E-904D-F72D642C8D97}" type="datetimeFigureOut">
              <a:rPr lang="es-ES" smtClean="0"/>
              <a:t>18/04/2023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0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0" cy="46730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61952F3-5C1C-472C-B810-889AADF661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233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7426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1958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9756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50388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9233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1290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04788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54821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1093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95" indent="0" algn="ctr">
              <a:buNone/>
              <a:defRPr sz="2000"/>
            </a:lvl2pPr>
            <a:lvl3pPr marL="914388" indent="0" algn="ctr">
              <a:buNone/>
              <a:defRPr sz="1801"/>
            </a:lvl3pPr>
            <a:lvl4pPr marL="1371583" indent="0" algn="ctr">
              <a:buNone/>
              <a:defRPr sz="1600"/>
            </a:lvl4pPr>
            <a:lvl5pPr marL="1828777" indent="0" algn="ctr">
              <a:buNone/>
              <a:defRPr sz="1600"/>
            </a:lvl5pPr>
            <a:lvl6pPr marL="2285972" indent="0" algn="ctr">
              <a:buNone/>
              <a:defRPr sz="1600"/>
            </a:lvl6pPr>
            <a:lvl7pPr marL="2743165" indent="0" algn="ctr">
              <a:buNone/>
              <a:defRPr sz="1600"/>
            </a:lvl7pPr>
            <a:lvl8pPr marL="3200360" indent="0" algn="ctr">
              <a:buNone/>
              <a:defRPr sz="1600"/>
            </a:lvl8pPr>
            <a:lvl9pPr marL="3657555" indent="0" algn="ctr">
              <a:buNone/>
              <a:defRPr sz="1600"/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C01E8-FA3E-4C72-B8B3-63559C12F5E2}" type="datetime1">
              <a:rPr lang="es-ES" smtClean="0"/>
              <a:t>18/04/2023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181476" y="6492880"/>
            <a:ext cx="2743200" cy="365125"/>
          </a:xfrm>
        </p:spPr>
        <p:txBody>
          <a:bodyPr/>
          <a:lstStyle>
            <a:lvl1pPr>
              <a:defRPr sz="1401" b="1" cap="none" spc="0">
                <a:ln w="10160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fld id="{E1471642-554C-4129-AACD-A60A5C1E4227}" type="slidenum">
              <a:rPr lang="es-ES" smtClean="0"/>
              <a:pPr/>
              <a:t>‹Nº›</a:t>
            </a:fld>
            <a:endParaRPr lang="es-ES" dirty="0"/>
          </a:p>
        </p:txBody>
      </p:sp>
      <p:pic>
        <p:nvPicPr>
          <p:cNvPr id="2050" name="Imagen 22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E7FFFF"/>
              </a:clrFrom>
              <a:clrTo>
                <a:srgbClr val="E7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75" y="5894532"/>
            <a:ext cx="682562" cy="63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Imagen 12" descr="Imagen que contiene calle&#10;&#10;Descripción generada automáticament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557"/>
          <a:stretch>
            <a:fillRect/>
          </a:stretch>
        </p:blipFill>
        <p:spPr bwMode="auto">
          <a:xfrm>
            <a:off x="0" y="-17840"/>
            <a:ext cx="2181885" cy="6875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7081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94A94-AD3F-4F1A-BFFC-49BD08E9D6B0}" type="datetime1">
              <a:rPr lang="es-ES" smtClean="0"/>
              <a:t>18/04/2023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948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3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D708-962F-4063-9A72-D58CF172A42D}" type="datetime1">
              <a:rPr lang="es-ES" smtClean="0"/>
              <a:t>18/04/2023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9513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34D6-72CB-4035-BB1E-841E95607CD7}" type="datetime1">
              <a:rPr lang="es-ES" smtClean="0"/>
              <a:t>18/04/2023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3718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2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2" y="458946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88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F688-2A5E-4090-8F47-FF8B518BD8B0}" type="datetime1">
              <a:rPr lang="es-ES" smtClean="0"/>
              <a:t>18/04/2023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21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8664B-20E1-4255-A571-B968802F2F39}" type="datetime1">
              <a:rPr lang="es-ES" smtClean="0"/>
              <a:t>18/04/2023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8347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365129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1BF9-2ED0-4805-8B78-ED325DFBDF30}" type="datetime1">
              <a:rPr lang="es-ES" smtClean="0"/>
              <a:t>18/04/2023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232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C3118-A586-44BF-96DD-84616D1DA543}" type="datetime1">
              <a:rPr lang="es-ES" smtClean="0"/>
              <a:t>18/04/2023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563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AA9E-6B08-4CE1-9E0E-7B93A8DD95AA}" type="datetime1">
              <a:rPr lang="es-ES" smtClean="0"/>
              <a:t>18/04/2023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3045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5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1AF5-621F-42E7-9F69-6B7CEEEE5ED2}" type="datetime1">
              <a:rPr lang="es-ES" smtClean="0"/>
              <a:t>18/04/2023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438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95" indent="0">
              <a:buNone/>
              <a:defRPr sz="2800"/>
            </a:lvl2pPr>
            <a:lvl3pPr marL="914388" indent="0">
              <a:buNone/>
              <a:defRPr sz="2400"/>
            </a:lvl3pPr>
            <a:lvl4pPr marL="1371583" indent="0">
              <a:buNone/>
              <a:defRPr sz="2000"/>
            </a:lvl4pPr>
            <a:lvl5pPr marL="1828777" indent="0">
              <a:buNone/>
              <a:defRPr sz="2000"/>
            </a:lvl5pPr>
            <a:lvl6pPr marL="2285972" indent="0">
              <a:buNone/>
              <a:defRPr sz="2000"/>
            </a:lvl6pPr>
            <a:lvl7pPr marL="2743165" indent="0">
              <a:buNone/>
              <a:defRPr sz="2000"/>
            </a:lvl7pPr>
            <a:lvl8pPr marL="3200360" indent="0">
              <a:buNone/>
              <a:defRPr sz="2000"/>
            </a:lvl8pPr>
            <a:lvl9pPr marL="3657555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5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AF0B8-9D5C-41A3-A800-0D6801D310DE}" type="datetime1">
              <a:rPr lang="es-ES" smtClean="0"/>
              <a:t>18/04/2023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7628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2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1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09A81-2FEF-46AB-BB24-A9D781E4EB79}" type="datetime1">
              <a:rPr lang="es-ES" smtClean="0"/>
              <a:t>18/04/2023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2" y="635635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1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6883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hf hdr="0" ftr="0" dt="0"/>
  <p:txStyles>
    <p:titleStyle>
      <a:lvl1pPr algn="l" defTabSz="91438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7" indent="-228597" algn="l" defTabSz="914388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2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5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0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75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8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3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957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152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9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88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3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7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2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061518" y="1258524"/>
            <a:ext cx="8708566" cy="5599476"/>
          </a:xfrm>
          <a:prstGeom prst="rect">
            <a:avLst/>
          </a:prstGeom>
          <a:solidFill>
            <a:schemeClr val="lt1">
              <a:alpha val="64000"/>
            </a:schemeClr>
          </a:solidFill>
          <a:ln w="762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ES" sz="4800" b="1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EJECUCIÓN FÍSICA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ES" sz="4800" b="1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ES" sz="4800" b="1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FINANCIERA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ES" sz="4800" b="1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ENERO A </a:t>
            </a:r>
            <a:r>
              <a:rPr lang="es-ES" sz="4800" b="1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MARZO</a:t>
            </a:r>
            <a:endParaRPr lang="es-ES" sz="4800" b="1" dirty="0" smtClean="0">
              <a:ln w="28575">
                <a:solidFill>
                  <a:schemeClr val="bg1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ES" sz="4800" b="1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2023</a:t>
            </a:r>
            <a:endParaRPr lang="es-ES" sz="4800" b="1" dirty="0">
              <a:ln w="28575">
                <a:solidFill>
                  <a:schemeClr val="bg1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</a:t>
            </a:fld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000" y="146095"/>
            <a:ext cx="1158875" cy="127313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933950" y="459494"/>
            <a:ext cx="5524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GT" b="1" dirty="0" smtClean="0"/>
              <a:t>INDECA</a:t>
            </a:r>
          </a:p>
          <a:p>
            <a:r>
              <a:rPr lang="es-GT" dirty="0" smtClean="0"/>
              <a:t>INSTITUTO NACIONAL DE COMERCIALIZACIÓN AGRÍCOLA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1006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64007" y="21579"/>
            <a:ext cx="8527993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Presupuesto del INDECA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Ingresos 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 fuente de financiamiento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enero a 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marzo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2023 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10</a:t>
            </a:fld>
            <a:endParaRPr lang="es-ES" dirty="0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0301821"/>
              </p:ext>
            </p:extLst>
          </p:nvPr>
        </p:nvGraphicFramePr>
        <p:xfrm>
          <a:off x="3709486" y="1754493"/>
          <a:ext cx="8437033" cy="384967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077641"/>
                <a:gridCol w="1620252"/>
                <a:gridCol w="1726272"/>
                <a:gridCol w="1739972"/>
                <a:gridCol w="1272896"/>
              </a:tblGrid>
              <a:tr h="721551"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 smtClean="0"/>
                        <a:t>Fuente</a:t>
                      </a:r>
                      <a:r>
                        <a:rPr lang="es-ES_tradnl" sz="2000" baseline="0" noProof="0" dirty="0" smtClean="0"/>
                        <a:t> de financiamiento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 smtClean="0"/>
                        <a:t>Asignado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 smtClean="0"/>
                        <a:t>Vigente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 smtClean="0"/>
                        <a:t>Percibido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 smtClean="0"/>
                        <a:t>% Percibido s/vigente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</a:tr>
              <a:tr h="715159">
                <a:tc>
                  <a:txBody>
                    <a:bodyPr/>
                    <a:lstStyle/>
                    <a:p>
                      <a:pPr marL="271463" indent="-271463" algn="l"/>
                      <a:r>
                        <a:rPr lang="es-ES_tradnl" sz="1600" noProof="0" dirty="0" smtClean="0"/>
                        <a:t>21 Ingresos Tributarios      IVA PAZ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 smtClean="0"/>
                        <a:t>17,000,000.00</a:t>
                      </a:r>
                      <a:endParaRPr lang="es-ES_tradnl" sz="16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 smtClean="0"/>
                        <a:t>17,000,000.00</a:t>
                      </a:r>
                      <a:endParaRPr lang="es-ES_tradnl" sz="16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 smtClean="0"/>
                        <a:t>3,802,372.00</a:t>
                      </a:r>
                      <a:endParaRPr lang="es-ES_tradnl" sz="16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 smtClean="0"/>
                        <a:t>22.37%</a:t>
                      </a:r>
                      <a:endParaRPr lang="es-ES_tradnl" sz="1600" b="0" noProof="0" dirty="0" smtClean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06374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 smtClean="0"/>
                        <a:t>31 Ingresos</a:t>
                      </a:r>
                      <a:r>
                        <a:rPr lang="es-ES_tradnl" sz="1600" baseline="0" noProof="0" dirty="0" smtClean="0"/>
                        <a:t> propios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 smtClean="0"/>
                        <a:t>500,000.00</a:t>
                      </a:r>
                      <a:endParaRPr lang="es-ES_tradnl" sz="16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 smtClean="0"/>
                        <a:t>500,000.00</a:t>
                      </a:r>
                      <a:endParaRPr lang="es-ES_tradnl" sz="16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 smtClean="0"/>
                        <a:t>50,154.41</a:t>
                      </a:r>
                      <a:endParaRPr lang="es-ES_tradnl" sz="16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 smtClean="0"/>
                        <a:t>10.03%</a:t>
                      </a:r>
                      <a:endParaRPr lang="es-ES_tradnl" sz="1600" b="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77061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 smtClean="0"/>
                        <a:t>32</a:t>
                      </a:r>
                      <a:r>
                        <a:rPr lang="es-ES_tradnl" sz="1600" baseline="0" noProof="0" dirty="0" smtClean="0"/>
                        <a:t> Disminución de Caja y Bancos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 smtClean="0"/>
                        <a:t>2,000,000.00</a:t>
                      </a:r>
                      <a:endParaRPr lang="es-ES_tradnl" sz="16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 smtClean="0"/>
                        <a:t>2,000,000.00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 smtClean="0"/>
                        <a:t>2,000,000.00</a:t>
                      </a:r>
                      <a:endParaRPr lang="es-ES_tradnl" sz="16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 smtClean="0"/>
                        <a:t>100%</a:t>
                      </a:r>
                      <a:endParaRPr lang="es-ES_tradnl" sz="1600" b="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4523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600" b="1" kern="1200" noProof="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 smtClean="0">
                          <a:solidFill>
                            <a:schemeClr val="tx1"/>
                          </a:solidFill>
                        </a:rPr>
                        <a:t>19,500,000.00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 smtClean="0">
                          <a:solidFill>
                            <a:schemeClr val="tx1"/>
                          </a:solidFill>
                        </a:rPr>
                        <a:t>19,500,000.00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5,852,526.41</a:t>
                      </a:r>
                      <a:endParaRPr lang="es-ES_tradnl" sz="1600" b="1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5136033" y="6015631"/>
            <a:ext cx="5772150" cy="369334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percibido sobre lo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vigente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30.01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753873" y="1356507"/>
            <a:ext cx="8348257" cy="375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(Valores expresados en Quetzales)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73930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81763" y="0"/>
            <a:ext cx="8510237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Presupuesto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Instituto Nacional de Comercialización Agrícola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Egresos 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 grupo de gasto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 enero a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marzo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2023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11</a:t>
            </a:fld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5083782" y="5512359"/>
            <a:ext cx="6219531" cy="64633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de gasto sobre lo Vigente: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13.92%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de gasto sobre lo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Percibido: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46.39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1367630"/>
              </p:ext>
            </p:extLst>
          </p:nvPr>
        </p:nvGraphicFramePr>
        <p:xfrm>
          <a:off x="3681762" y="1641313"/>
          <a:ext cx="8510237" cy="3753587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065715"/>
                <a:gridCol w="2539969"/>
                <a:gridCol w="1904553"/>
              </a:tblGrid>
              <a:tr h="641111"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 smtClean="0"/>
                        <a:t>Grupo de Gasto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 smtClean="0"/>
                        <a:t>Vigente Quetzales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 smtClean="0"/>
                        <a:t>Gasto Quetzales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</a:tr>
              <a:tr h="461492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 smtClean="0"/>
                        <a:t>Servicios</a:t>
                      </a:r>
                      <a:r>
                        <a:rPr lang="es-ES_tradnl" sz="1600" baseline="0" noProof="0" dirty="0" smtClean="0"/>
                        <a:t> Personales             “000“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9,341,600.00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1,871,191.37</a:t>
                      </a:r>
                      <a:endParaRPr lang="es-E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6302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 smtClean="0"/>
                        <a:t>Servicios NO Personales      “100”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6,408,955.00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544,192.77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9093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 smtClean="0"/>
                        <a:t>Materiales y Suministros</a:t>
                      </a:r>
                      <a:r>
                        <a:rPr lang="es-ES_tradnl" sz="1600" baseline="0" noProof="0" dirty="0" smtClean="0"/>
                        <a:t>     “200”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1,416,445.00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142,554.77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12156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 smtClean="0"/>
                        <a:t>Propiedad,</a:t>
                      </a:r>
                      <a:r>
                        <a:rPr lang="es-ES_tradnl" sz="1600" baseline="0" noProof="0" dirty="0" smtClean="0"/>
                        <a:t> Planta y Equipo </a:t>
                      </a:r>
                      <a:r>
                        <a:rPr lang="es-ES_tradnl" sz="1600" noProof="0" dirty="0" smtClean="0"/>
                        <a:t>“300”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1,162,000.00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26,372.00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64754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 smtClean="0"/>
                        <a:t>Transferencias</a:t>
                      </a:r>
                      <a:r>
                        <a:rPr lang="es-ES_tradnl" sz="1600" baseline="0" noProof="0" dirty="0" smtClean="0"/>
                        <a:t> Corrientes    “400”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955,000.00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130,136.06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64754">
                <a:tc>
                  <a:txBody>
                    <a:bodyPr/>
                    <a:lstStyle/>
                    <a:p>
                      <a:pPr algn="l"/>
                      <a:r>
                        <a:rPr lang="es-ES_tradnl" sz="1600" b="0" noProof="0" dirty="0" smtClean="0"/>
                        <a:t>Asig</a:t>
                      </a:r>
                      <a:r>
                        <a:rPr lang="es-ES_tradnl" sz="1600" b="0" baseline="0" noProof="0" dirty="0" smtClean="0"/>
                        <a:t>naciones Globales          “900”</a:t>
                      </a:r>
                      <a:endParaRPr lang="es-ES_tradnl" sz="1600" b="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216,000.00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 smtClean="0"/>
                        <a:t>500.00</a:t>
                      </a:r>
                      <a:endParaRPr lang="es-ES_tradnl" sz="200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2392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2000" b="1" kern="1200" noProof="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s-ES_tradnl" sz="20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20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19,500,000.00</a:t>
                      </a:r>
                      <a:endParaRPr lang="es-ES_tradnl" sz="20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20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2,714946.97</a:t>
                      </a:r>
                      <a:endParaRPr lang="es-ES_tradnl" sz="20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269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4841" y="0"/>
            <a:ext cx="8987160" cy="897343"/>
          </a:xfrm>
          <a:solidFill>
            <a:schemeClr val="accent6">
              <a:lumMod val="5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Existencias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diarias, 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promedio mensual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del 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manejo de alimentos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bodegas  del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INDECA </a:t>
            </a:r>
            <a:b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Año 2023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2</a:t>
            </a:fld>
            <a:endParaRPr lang="es-ES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77840"/>
              </p:ext>
            </p:extLst>
          </p:nvPr>
        </p:nvGraphicFramePr>
        <p:xfrm>
          <a:off x="3204840" y="905672"/>
          <a:ext cx="8987161" cy="595232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08748"/>
                <a:gridCol w="1946700"/>
                <a:gridCol w="1642507"/>
                <a:gridCol w="1794603"/>
                <a:gridCol w="1794603"/>
              </a:tblGrid>
              <a:tr h="380822"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Mes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Institución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cell3D prstMaterial="dkEdge">
                      <a:bevel prst="relaxedInset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es-ES" sz="1600" baseline="0" dirty="0" smtClean="0">
                          <a:solidFill>
                            <a:schemeClr val="tx1"/>
                          </a:solidFill>
                        </a:rPr>
                        <a:t> Tm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44306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solidFill>
                            <a:schemeClr val="tx1"/>
                          </a:solidFill>
                        </a:rPr>
                        <a:t>Convenio</a:t>
                      </a:r>
                      <a:r>
                        <a:rPr lang="es-ES" sz="1400" b="1" baseline="0" dirty="0" smtClean="0">
                          <a:solidFill>
                            <a:schemeClr val="tx1"/>
                          </a:solidFill>
                        </a:rPr>
                        <a:t> MAGA/</a:t>
                      </a:r>
                      <a:r>
                        <a:rPr lang="es-ES" sz="1400" b="1" dirty="0" smtClean="0">
                          <a:solidFill>
                            <a:schemeClr val="tx1"/>
                          </a:solidFill>
                        </a:rPr>
                        <a:t>PMA</a:t>
                      </a:r>
                      <a:endParaRPr lang="es-E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solidFill>
                            <a:schemeClr val="tx1"/>
                          </a:solidFill>
                        </a:rPr>
                        <a:t>MAGA</a:t>
                      </a:r>
                      <a:endParaRPr lang="es-E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solidFill>
                            <a:schemeClr val="tx1"/>
                          </a:solidFill>
                        </a:rPr>
                        <a:t>MIDES</a:t>
                      </a:r>
                      <a:endParaRPr lang="es-E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Enero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1,497.34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11,964.30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1,348.36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14,810.00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Febrero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1,107.70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13,263.57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1,328.90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15,700.17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Marzo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2,057.58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13,961.13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1,308.94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17,327.65</a:t>
                      </a:r>
                      <a:endParaRPr lang="es-ES" sz="1400" b="1" dirty="0" smtClean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Abril 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smtClean="0"/>
                        <a:t>0.00</a:t>
                      </a:r>
                      <a:endParaRPr lang="es-ES" sz="1400" b="1" dirty="0" smtClean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Mayo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smtClean="0"/>
                        <a:t>0.00</a:t>
                      </a:r>
                      <a:endParaRPr lang="es-ES" sz="1400" b="1" dirty="0" smtClean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 smtClean="0"/>
                        <a:t>Junio</a:t>
                      </a:r>
                      <a:endParaRPr lang="es-ES" sz="1400" b="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smtClean="0"/>
                        <a:t>0.00</a:t>
                      </a:r>
                      <a:endParaRPr lang="es-ES" sz="1400" b="1" dirty="0" smtClean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 smtClean="0"/>
                        <a:t>Julio</a:t>
                      </a:r>
                      <a:endParaRPr lang="es-ES" sz="1400" b="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smtClean="0"/>
                        <a:t>0.00</a:t>
                      </a:r>
                      <a:endParaRPr lang="es-ES" sz="1400" b="1" dirty="0" smtClean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 smtClean="0"/>
                        <a:t>Agosto </a:t>
                      </a:r>
                      <a:endParaRPr lang="es-ES" sz="1400" b="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smtClean="0"/>
                        <a:t>0.00</a:t>
                      </a:r>
                      <a:endParaRPr lang="es-ES" sz="1400" b="1" dirty="0" smtClean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 smtClean="0"/>
                        <a:t>Septiembre</a:t>
                      </a:r>
                      <a:endParaRPr lang="es-ES" sz="1400" b="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smtClean="0"/>
                        <a:t>0.00</a:t>
                      </a:r>
                      <a:endParaRPr lang="es-ES" sz="1400" b="1" dirty="0" smtClean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 smtClean="0"/>
                        <a:t>Octubre </a:t>
                      </a:r>
                      <a:endParaRPr lang="es-ES" sz="1400" b="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smtClean="0"/>
                        <a:t>0.00</a:t>
                      </a:r>
                      <a:endParaRPr lang="es-ES" sz="1400" b="1" dirty="0" smtClean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 smtClean="0"/>
                        <a:t>Noviembre </a:t>
                      </a:r>
                      <a:endParaRPr lang="es-ES" sz="1400" b="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smtClean="0"/>
                        <a:t>0.00</a:t>
                      </a:r>
                      <a:endParaRPr lang="es-ES" sz="1400" b="1" dirty="0" smtClean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 smtClean="0"/>
                        <a:t>Diciembre</a:t>
                      </a:r>
                      <a:endParaRPr lang="es-ES" sz="1400" b="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32109">
                <a:tc>
                  <a:txBody>
                    <a:bodyPr/>
                    <a:lstStyle/>
                    <a:p>
                      <a:r>
                        <a:rPr lang="es-ES" sz="14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PROMEDIO DIARIO MENSUAL</a:t>
                      </a:r>
                      <a:endParaRPr lang="es-ES" sz="14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1,554.21</a:t>
                      </a:r>
                      <a:endParaRPr lang="es-ES" sz="14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13,063.00</a:t>
                      </a:r>
                      <a:endParaRPr lang="es-ES" sz="14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1,328.73</a:t>
                      </a:r>
                      <a:endParaRPr lang="es-ES" sz="14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15,945.94</a:t>
                      </a:r>
                      <a:endParaRPr lang="es-ES" sz="1400" b="1" kern="1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EJECUTADO</a:t>
                      </a:r>
                      <a:endParaRPr lang="es-ES" sz="14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GT" sz="1400" b="1" i="0" u="none" strike="noStrike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4,662.62</a:t>
                      </a:r>
                      <a:endParaRPr lang="es-GT" sz="1400" b="1" i="0" u="none" strike="noStrike" dirty="0" smtClean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GT" sz="1400" b="1" i="0" u="none" strike="noStrike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39,189.00</a:t>
                      </a:r>
                      <a:endParaRPr lang="es-GT" sz="1400" b="1" i="0" u="none" strike="noStrike" dirty="0" smtClean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GT" sz="1400" b="1" i="0" u="none" strike="noStrike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3,986.20</a:t>
                      </a:r>
                      <a:endParaRPr lang="es-GT" sz="1400" b="1" i="0" u="none" strike="noStrike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fontAlgn="t" latinLnBrk="0" hangingPunct="1"/>
                      <a:r>
                        <a:rPr lang="es-GT" sz="1400" b="1" kern="12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47,837.82</a:t>
                      </a:r>
                      <a:endParaRPr lang="es-GT" sz="1400" b="1" kern="1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13006"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Planificado</a:t>
                      </a:r>
                      <a:endParaRPr lang="es-ES" sz="14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120,000</a:t>
                      </a:r>
                      <a:endParaRPr lang="es-ES" sz="1400" b="1" kern="1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13006"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Porcentaje de avance físico</a:t>
                      </a:r>
                      <a:endParaRPr lang="es-ES" sz="14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40%</a:t>
                      </a:r>
                      <a:endParaRPr lang="es-ES" sz="1400" b="1" kern="1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173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3154572" y="0"/>
            <a:ext cx="8770104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Ministerio de Agricultura, Ganadería y Alimentación con el Programa Mundial de Alimentos</a:t>
            </a:r>
            <a:b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 producto alimentario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marzo de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833568"/>
              </p:ext>
            </p:extLst>
          </p:nvPr>
        </p:nvGraphicFramePr>
        <p:xfrm>
          <a:off x="3154572" y="1321451"/>
          <a:ext cx="8770104" cy="50983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69997"/>
                <a:gridCol w="2900107"/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21698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95.85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338.13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132.65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610.18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531.18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3822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136.68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1,111.97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</a:t>
                      </a:r>
                      <a:r>
                        <a:rPr lang="es-GT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harina de maíz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163.96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28.75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60000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3,149.34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306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3177309" y="0"/>
            <a:ext cx="8894617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 </a:t>
            </a:r>
            <a:b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Dirección de Asistencia Alimentaria</a:t>
            </a:r>
            <a:b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 producto alimentario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31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marzo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2023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892776"/>
              </p:ext>
            </p:extLst>
          </p:nvPr>
        </p:nvGraphicFramePr>
        <p:xfrm>
          <a:off x="3177310" y="1321451"/>
          <a:ext cx="8894616" cy="485089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53335"/>
                <a:gridCol w="2941281"/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3260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172.94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1,491.67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4334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287.36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3,337.13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5258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822.09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2783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295.43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37573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8,259.78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34109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</a:t>
                      </a:r>
                      <a:r>
                        <a:rPr lang="es-GT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243.46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34109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43.88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14,953.73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3699518" y="6569778"/>
            <a:ext cx="18909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/>
              <a:t>Tm= tonelada métrica </a:t>
            </a:r>
            <a:endParaRPr lang="es-GT" sz="1400" b="1" dirty="0"/>
          </a:p>
        </p:txBody>
      </p:sp>
    </p:spTree>
    <p:extLst>
      <p:ext uri="{BB962C8B-B14F-4D97-AF65-F5344CB8AC3E}">
        <p14:creationId xmlns:p14="http://schemas.microsoft.com/office/powerpoint/2010/main" val="351531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5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3189219" y="0"/>
            <a:ext cx="8864236" cy="1349402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 Desarrollo Social</a:t>
            </a:r>
            <a:b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producto alimentario al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marzo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2023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037278"/>
              </p:ext>
            </p:extLst>
          </p:nvPr>
        </p:nvGraphicFramePr>
        <p:xfrm>
          <a:off x="3189218" y="3002446"/>
          <a:ext cx="8864237" cy="154282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33002"/>
                <a:gridCol w="2931235"/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1,305.37</a:t>
                      </a:r>
                      <a:endParaRPr lang="es-MX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1,305.37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79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6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173177" y="0"/>
            <a:ext cx="8898750" cy="1171852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Ministerio de Agricultura, Ganadería y Alimentación con el Programa 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Mundial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Recepción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enero a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marzo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688337"/>
              </p:ext>
            </p:extLst>
          </p:nvPr>
        </p:nvGraphicFramePr>
        <p:xfrm>
          <a:off x="3173176" y="1260986"/>
          <a:ext cx="8898751" cy="505401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56102"/>
                <a:gridCol w="2942649"/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4406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233.31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724.63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346.22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1,853.92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1,402.94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276.18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1,203.82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</a:t>
                      </a:r>
                      <a:r>
                        <a:rPr lang="es-GT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451.96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72.63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6,565.62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897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7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166279" y="0"/>
            <a:ext cx="8840994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MAGA y Programa Mundial de Alimentos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enero a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marzo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del 2023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602414"/>
              </p:ext>
            </p:extLst>
          </p:nvPr>
        </p:nvGraphicFramePr>
        <p:xfrm>
          <a:off x="3166279" y="1117600"/>
          <a:ext cx="8840994" cy="41142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17445"/>
                <a:gridCol w="2923549"/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0.15</a:t>
                      </a:r>
                      <a:endParaRPr lang="es-MX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0.45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0.25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1.13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0.20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2.86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9452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8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166279" y="0"/>
            <a:ext cx="8840994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enero a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marzo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del 2023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234269"/>
              </p:ext>
            </p:extLst>
          </p:nvPr>
        </p:nvGraphicFramePr>
        <p:xfrm>
          <a:off x="3166279" y="1117600"/>
          <a:ext cx="8840994" cy="462848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17445"/>
                <a:gridCol w="2923549"/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175.30</a:t>
                      </a:r>
                      <a:endParaRPr lang="es-MX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655.54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302.75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1,071.37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1,530.76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271.18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</a:t>
                      </a:r>
                      <a:r>
                        <a:rPr lang="es-GT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harina de maíz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44.51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4,051.41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01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9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175514" y="9236"/>
            <a:ext cx="8859467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Desarrollo Social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enero a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marzo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2023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989903"/>
              </p:ext>
            </p:extLst>
          </p:nvPr>
        </p:nvGraphicFramePr>
        <p:xfrm>
          <a:off x="3175514" y="2492811"/>
          <a:ext cx="8859467" cy="10285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29809"/>
                <a:gridCol w="2929658"/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53.24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03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14371</TotalTime>
  <Words>486</Words>
  <Application>Microsoft Office PowerPoint</Application>
  <PresentationFormat>Panorámica</PresentationFormat>
  <Paragraphs>280</Paragraphs>
  <Slides>11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de Office</vt:lpstr>
      <vt:lpstr>Presentación de PowerPoint</vt:lpstr>
      <vt:lpstr>Existencias diarias, promedio mensual  del manejo de alimentos en bodegas  del INDECA   Año 2023</vt:lpstr>
      <vt:lpstr>Convenio Ministerio de Agricultura, Ganadería y Alimentación con el Programa Mundial de Alimentos Existencia de  producto alimentario al 31 de marzo de 2023</vt:lpstr>
      <vt:lpstr>Ministerio de Agricultura, Ganadería y Alimentación  Dirección de Asistencia Alimentaria Existencia de  producto alimentario al 31 de marzo de 2023</vt:lpstr>
      <vt:lpstr>Ministerio de  Desarrollo Social Existencia de producto alimentario al 31 de marzo de 2023</vt:lpstr>
      <vt:lpstr>Convenio Ministerio de Agricultura, Ganadería y Alimentación con el Programa Mundial de Alimentos Recepción de alimentos   enero a marzo 2023</vt:lpstr>
      <vt:lpstr>Convenio MAGA y Programa Mundial de Alimentos Despacho de alimentos   enero a marzo del 2023</vt:lpstr>
      <vt:lpstr>Ministerio de Agricultura, Ganadería y Alimentación  Despacho de alimentos   enero a marzo del 2023</vt:lpstr>
      <vt:lpstr>Ministerio de Desarrollo Social Despacho de alimentos  enero a marzo de 2023</vt:lpstr>
      <vt:lpstr>Presupuesto del INDECA 2023 Ingresos por fuente de financiamiento   de enero a  marzo de 2023 </vt:lpstr>
      <vt:lpstr>Presupuesto 2023 Instituto Nacional de Comercialización Agrícola Egresos por grupo de gasto de  enero a marzo de 2023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 Calderon</dc:creator>
  <cp:lastModifiedBy>Carlos  Calderon</cp:lastModifiedBy>
  <cp:revision>1717</cp:revision>
  <cp:lastPrinted>2017-08-11T21:19:39Z</cp:lastPrinted>
  <dcterms:created xsi:type="dcterms:W3CDTF">2017-01-05T16:19:17Z</dcterms:created>
  <dcterms:modified xsi:type="dcterms:W3CDTF">2023-04-18T21:05:35Z</dcterms:modified>
</cp:coreProperties>
</file>