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8" r:id="rId3"/>
    <p:sldId id="283" r:id="rId4"/>
    <p:sldId id="272" r:id="rId5"/>
    <p:sldId id="278" r:id="rId6"/>
    <p:sldId id="287" r:id="rId7"/>
    <p:sldId id="288" r:id="rId8"/>
    <p:sldId id="286" r:id="rId9"/>
    <p:sldId id="266" r:id="rId10"/>
    <p:sldId id="267" r:id="rId11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83"/>
            <p14:sldId id="272"/>
            <p14:sldId id="278"/>
            <p14:sldId id="287"/>
            <p14:sldId id="288"/>
            <p14:sldId id="286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1972" autoAdjust="0"/>
  </p:normalViewPr>
  <p:slideViewPr>
    <p:cSldViewPr snapToGrid="0" showGuides="1">
      <p:cViewPr varScale="1">
        <p:scale>
          <a:sx n="104" d="100"/>
          <a:sy n="104" d="100"/>
        </p:scale>
        <p:origin x="1068" y="126"/>
      </p:cViewPr>
      <p:guideLst>
        <p:guide orient="horz" pos="2160"/>
        <p:guide pos="38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26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08/05/2024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08/05/2024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6076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290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89259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478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2F604A02-9616-4BC2-A5FF-578E0B64FB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1" r="10152" b="37125"/>
          <a:stretch/>
        </p:blipFill>
        <p:spPr>
          <a:xfrm>
            <a:off x="57575" y="5370483"/>
            <a:ext cx="2621194" cy="143716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08/05/2024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GT"/>
          </a:p>
        </p:txBody>
      </p:sp>
      <p:pic>
        <p:nvPicPr>
          <p:cNvPr id="13" name="Imagen 12" descr="Texto&#10;&#10;Descripción generada con confianza muy alta">
            <a:extLst>
              <a:ext uri="{FF2B5EF4-FFF2-40B4-BE49-F238E27FC236}">
                <a16:creationId xmlns:a16="http://schemas.microsoft.com/office/drawing/2014/main" id="{1D02273E-D3D8-42CB-85CD-6A2BEFD2A103}"/>
              </a:ext>
            </a:extLst>
          </p:cNvPr>
          <p:cNvPicPr/>
          <p:nvPr userDrawn="1"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540"/>
          <a:stretch/>
        </p:blipFill>
        <p:spPr bwMode="auto">
          <a:xfrm>
            <a:off x="109055" y="338900"/>
            <a:ext cx="2304622" cy="176698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31FB0AA8-D088-428F-BB37-3ECDA3365BD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0" y="3664808"/>
            <a:ext cx="2621195" cy="200310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3" name="Rectángulo 22">
            <a:extLst>
              <a:ext uri="{FF2B5EF4-FFF2-40B4-BE49-F238E27FC236}">
                <a16:creationId xmlns:a16="http://schemas.microsoft.com/office/drawing/2014/main" id="{6DCCF024-B48F-4D5C-8ADC-94FAB10C2F2C}"/>
              </a:ext>
            </a:extLst>
          </p:cNvPr>
          <p:cNvSpPr/>
          <p:nvPr userDrawn="1"/>
        </p:nvSpPr>
        <p:spPr>
          <a:xfrm>
            <a:off x="2663141" y="0"/>
            <a:ext cx="20368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81E561C1-CDD5-4E78-B06D-D91E8A41574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6" y="2180657"/>
            <a:ext cx="2557100" cy="191782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08/05/2024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08/05/2024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08/05/2024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08/05/2024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08/05/2024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08/05/2024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08/05/2024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08/05/2024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08/05/2024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08/05/2024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08/05/2024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886027" y="2187388"/>
            <a:ext cx="8708566" cy="4670612"/>
          </a:xfrm>
          <a:prstGeom prst="rect">
            <a:avLst/>
          </a:prstGeom>
          <a:solidFill>
            <a:schemeClr val="lt1">
              <a:alpha val="64000"/>
            </a:schemeClr>
          </a:solidFill>
          <a:ln w="762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anchor="ctr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905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EJECUCIÓN FÍSICA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905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905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FINANCIERA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905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- ABRIL 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4478060" y="219348"/>
            <a:ext cx="552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b="1" dirty="0"/>
              <a:t>INDECA</a:t>
            </a:r>
          </a:p>
          <a:p>
            <a:r>
              <a:rPr lang="es-GT" dirty="0"/>
              <a:t>INSTITUTO NACIONAL DE COMERCIALIZACIÓN AGRÍCOLA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5DB7E5F3-419C-4B15-AC05-23FD94E818D7}"/>
              </a:ext>
            </a:extLst>
          </p:cNvPr>
          <p:cNvSpPr/>
          <p:nvPr/>
        </p:nvSpPr>
        <p:spPr>
          <a:xfrm>
            <a:off x="6446982" y="1016000"/>
            <a:ext cx="1431636" cy="1385455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457074" y="0"/>
            <a:ext cx="851023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2024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Egresos 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– abril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4806691" y="5846547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  18.95%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Percibido: 52.56%</a:t>
            </a: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5790558"/>
              </p:ext>
            </p:extLst>
          </p:nvPr>
        </p:nvGraphicFramePr>
        <p:xfrm>
          <a:off x="3414439" y="1755524"/>
          <a:ext cx="8510237" cy="394331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9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4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6163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327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Servicios</a:t>
                      </a:r>
                      <a:r>
                        <a:rPr lang="es-ES_tradnl" sz="1600" baseline="0" noProof="0" dirty="0"/>
                        <a:t> Personales   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9,424,000.00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2,552,787.43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780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Servicios NO Personales   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6,324,000.00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764,804.89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4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Materiales y Suministros</a:t>
                      </a:r>
                      <a:r>
                        <a:rPr lang="es-ES_tradnl" sz="1600" baseline="0" noProof="0" dirty="0"/>
                        <a:t>   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1,747,250.00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237,508.41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83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Propiedad,</a:t>
                      </a:r>
                      <a:r>
                        <a:rPr lang="es-ES_tradnl" sz="1600" baseline="0" noProof="0" dirty="0"/>
                        <a:t> Planta y Equipo </a:t>
                      </a:r>
                      <a:r>
                        <a:rPr lang="es-ES_tradnl" sz="1600" noProof="0" dirty="0"/>
                        <a:t>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66,619.32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665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Transferencias</a:t>
                      </a:r>
                      <a:r>
                        <a:rPr lang="es-ES_tradnl" sz="1600" baseline="0" noProof="0" dirty="0"/>
                        <a:t> Corrientes   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954,750.00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74,090.59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665">
                <a:tc>
                  <a:txBody>
                    <a:bodyPr/>
                    <a:lstStyle/>
                    <a:p>
                      <a:pPr algn="l"/>
                      <a:r>
                        <a:rPr lang="es-ES_tradnl" sz="1600" b="0" noProof="0" dirty="0"/>
                        <a:t>Asig</a:t>
                      </a:r>
                      <a:r>
                        <a:rPr lang="es-ES_tradnl" sz="1600" b="0" baseline="0" noProof="0" dirty="0"/>
                        <a:t>naciones Globales          “900”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550,000.00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547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19,500,000.00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3,695,810.64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380509" y="0"/>
            <a:ext cx="8811493" cy="897343"/>
          </a:xfr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diarias, promedio mensual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manejo de alimentos en bodegas  del INDECA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97648"/>
              </p:ext>
            </p:extLst>
          </p:nvPr>
        </p:nvGraphicFramePr>
        <p:xfrm>
          <a:off x="3380509" y="905672"/>
          <a:ext cx="8811493" cy="59523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73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0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82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06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Convenio</a:t>
                      </a:r>
                      <a:r>
                        <a:rPr lang="es-ES" sz="1400" b="1" baseline="0" dirty="0">
                          <a:solidFill>
                            <a:schemeClr val="tx1"/>
                          </a:solidFill>
                        </a:rPr>
                        <a:t> MAGA/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PMA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MAGA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MIDES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0.88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3,126.69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2,079.13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5,206.70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6.99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2,519.16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2,011.96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4,538.11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1,261.01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2,976.96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2,005.25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6,243.22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826.19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4,548.56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2,002.36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7,377.11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Junio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Julio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Agosto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Septiembre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Octubre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Noviembre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Diciembre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32109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 ANUAL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523.77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3,292.84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2,024.68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5,841.29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2,095.07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13,171.37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8,0198.70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GT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23,365.14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120,000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19.47%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241964" y="0"/>
            <a:ext cx="8682712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30 de abril de 2024 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78934"/>
              </p:ext>
            </p:extLst>
          </p:nvPr>
        </p:nvGraphicFramePr>
        <p:xfrm>
          <a:off x="3241962" y="1321451"/>
          <a:ext cx="8682713" cy="50983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1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1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69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58.70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178.02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78.13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1.70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222.48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2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102.85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600.28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307.22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00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1,549.40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7FA3B3FA-4DC2-4C37-B07B-B5E672861F58}"/>
              </a:ext>
            </a:extLst>
          </p:cNvPr>
          <p:cNvSpPr txBox="1"/>
          <p:nvPr/>
        </p:nvSpPr>
        <p:spPr>
          <a:xfrm>
            <a:off x="7102762" y="6492880"/>
            <a:ext cx="1890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Tm= tonelada métrica </a:t>
            </a:r>
            <a:endParaRPr lang="es-GT" sz="1400" b="1" dirty="0"/>
          </a:p>
        </p:txBody>
      </p:sp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251200" y="0"/>
            <a:ext cx="8820726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30 de abril de 2024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212335"/>
              </p:ext>
            </p:extLst>
          </p:nvPr>
        </p:nvGraphicFramePr>
        <p:xfrm>
          <a:off x="3251198" y="1321451"/>
          <a:ext cx="8820727" cy="48508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03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6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76.44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637.28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34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127.49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1,204.27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58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592.88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83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156.98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73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1,655.39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156.78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0.87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4,608.39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278909" y="0"/>
            <a:ext cx="8774546" cy="134940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30 de abril de 2024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966064"/>
              </p:ext>
            </p:extLst>
          </p:nvPr>
        </p:nvGraphicFramePr>
        <p:xfrm>
          <a:off x="3278909" y="3066472"/>
          <a:ext cx="8774546" cy="14788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72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1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2,000.96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2,000.96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315854" y="0"/>
            <a:ext cx="8691418" cy="1224624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MAGA/PMA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- abril 2024 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760553"/>
              </p:ext>
            </p:extLst>
          </p:nvPr>
        </p:nvGraphicFramePr>
        <p:xfrm>
          <a:off x="3315854" y="1224624"/>
          <a:ext cx="8691418" cy="5142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134.62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707.90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208.73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919126348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879.47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69114376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 de maíz nixtamalizada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815.67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748881978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 de avena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259.72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7481957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1,154.12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494292832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 y soya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439.12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081253463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4,599.34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01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315854" y="0"/>
            <a:ext cx="869141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- abril 2024 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107904"/>
              </p:ext>
            </p:extLst>
          </p:nvPr>
        </p:nvGraphicFramePr>
        <p:xfrm>
          <a:off x="3315855" y="1117600"/>
          <a:ext cx="8691418" cy="56570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39.32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303.61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54.48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406.32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129.64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54.79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809.85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49.50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24.02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1,871.53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34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343563" y="9236"/>
            <a:ext cx="8581113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- abril 2024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186318"/>
              </p:ext>
            </p:extLst>
          </p:nvPr>
        </p:nvGraphicFramePr>
        <p:xfrm>
          <a:off x="3343564" y="3222484"/>
          <a:ext cx="8581112" cy="10285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743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7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180.83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0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398983" y="55699"/>
            <a:ext cx="8525694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2024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Ingresos 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- abril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5919097"/>
              </p:ext>
            </p:extLst>
          </p:nvPr>
        </p:nvGraphicFramePr>
        <p:xfrm>
          <a:off x="3398983" y="1767554"/>
          <a:ext cx="8525695" cy="38496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99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7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4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82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62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Fuente</a:t>
                      </a:r>
                      <a:r>
                        <a:rPr lang="es-ES_tradnl" sz="2000" baseline="0" noProof="0" dirty="0"/>
                        <a:t> de financiamiento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Asignado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Percibido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% Percibido s/vigente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1600" noProof="0" dirty="0"/>
                        <a:t>21 Ingresos Tributarios      IVA PAZ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4,551,085.00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26.77%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37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31 Ingresos</a:t>
                      </a:r>
                      <a:r>
                        <a:rPr lang="es-ES_tradnl" sz="1600" baseline="0" noProof="0" dirty="0"/>
                        <a:t> propios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80,770.79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80.77%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32</a:t>
                      </a:r>
                      <a:r>
                        <a:rPr lang="es-ES_tradnl" sz="1600" baseline="0" noProof="0" dirty="0"/>
                        <a:t> Disminución de Caja y Bancos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100%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7,031,855.79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5136033" y="6015631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vigente 36.06 %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708393" y="1356507"/>
            <a:ext cx="8348257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(Valores expresados en Quetzales)</a:t>
            </a:r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16850</TotalTime>
  <Words>544</Words>
  <Application>Microsoft Office PowerPoint</Application>
  <PresentationFormat>Panorámica</PresentationFormat>
  <Paragraphs>231</Paragraphs>
  <Slides>10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2024</vt:lpstr>
      <vt:lpstr>Convenio Ministerio de Agricultura, Ganadería y Alimentación con el Programa Mundial de Alimentos Existencia de  producto alimentario al 30 de abril de 2024 </vt:lpstr>
      <vt:lpstr>Ministerio de Agricultura, Ganadería y Alimentación  Dirección de Asistencia Alimentaria Existencia de  producto alimentario al 30 de abril de 2024</vt:lpstr>
      <vt:lpstr>Ministerio de  Desarrollo Social Existencia de producto alimentario al 30 de abril de 2024</vt:lpstr>
      <vt:lpstr>Ministerio de Agricultura, Ganadería y Alimentación Convenio MAGA/PMA Ingreso de alimentos  enero - abril 2024 </vt:lpstr>
      <vt:lpstr>Ministerio de Agricultura, Ganadería y Alimentación Dirección de Asistencia Alimentaria  Despacho de alimentos   enero - abril 2024 </vt:lpstr>
      <vt:lpstr>Ministerio de Desarrollo Social Despacho de alimentos  enero - abril 2024</vt:lpstr>
      <vt:lpstr>Presupuesto del INDECA 2024 Ingresos por fuente de financiamiento enero - abril 2024</vt:lpstr>
      <vt:lpstr>Presupuesto del INDECA 2024 Instituto Nacional de Comercialización Agrícola Egresos por grupo de gasto   enero – abril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Enrique Calderón Hernández</cp:lastModifiedBy>
  <cp:revision>1939</cp:revision>
  <cp:lastPrinted>2017-08-11T21:19:39Z</cp:lastPrinted>
  <dcterms:created xsi:type="dcterms:W3CDTF">2017-01-05T16:19:17Z</dcterms:created>
  <dcterms:modified xsi:type="dcterms:W3CDTF">2024-05-08T13:56:53Z</dcterms:modified>
</cp:coreProperties>
</file>