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268" r:id="rId3"/>
    <p:sldId id="283" r:id="rId4"/>
    <p:sldId id="272" r:id="rId5"/>
    <p:sldId id="278" r:id="rId6"/>
    <p:sldId id="287" r:id="rId7"/>
    <p:sldId id="288" r:id="rId8"/>
    <p:sldId id="286" r:id="rId9"/>
    <p:sldId id="266" r:id="rId10"/>
    <p:sldId id="267" r:id="rId11"/>
  </p:sldIdLst>
  <p:sldSz cx="12192000" cy="6858000"/>
  <p:notesSz cx="6858000" cy="9313863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cción predeterminada" id="{17209B8F-0D8E-4635-BCC2-5E37B78FE232}">
          <p14:sldIdLst>
            <p14:sldId id="256"/>
            <p14:sldId id="268"/>
            <p14:sldId id="283"/>
            <p14:sldId id="272"/>
            <p14:sldId id="278"/>
            <p14:sldId id="287"/>
            <p14:sldId id="288"/>
            <p14:sldId id="286"/>
            <p14:sldId id="266"/>
            <p14:sldId id="267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63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Estilo claro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E9639D4-E3E2-4D34-9284-5A2195B3D0D7}" styleName="Estilo claro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93296810-A885-4BE3-A3E7-6D5BEEA58F35}" styleName="Estilo medio 2 - Énfasis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0A1B5D5-9B99-4C35-A422-299274C87663}" styleName="Estilo medio 1 - Énfasis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21E4AEA4-8DFA-4A89-87EB-49C32662AFE0}" styleName="Estilo medio 2 - Énfasis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DCAF9ED-07DC-4A11-8D7F-57B35C25682E}" styleName="Estilo medio 1 - Énfasis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599" autoAdjust="0"/>
    <p:restoredTop sz="91972" autoAdjust="0"/>
  </p:normalViewPr>
  <p:slideViewPr>
    <p:cSldViewPr snapToGrid="0" showGuides="1">
      <p:cViewPr varScale="1">
        <p:scale>
          <a:sx n="104" d="100"/>
          <a:sy n="104" d="100"/>
        </p:scale>
        <p:origin x="1068" y="108"/>
      </p:cViewPr>
      <p:guideLst>
        <p:guide orient="horz" pos="2160"/>
        <p:guide pos="386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8766"/>
    </p:cViewPr>
  </p:sorterViewPr>
  <p:notesViewPr>
    <p:cSldViewPr snapToGrid="0" showGuides="1">
      <p:cViewPr varScale="1">
        <p:scale>
          <a:sx n="85" d="100"/>
          <a:sy n="85" d="100"/>
        </p:scale>
        <p:origin x="2604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72421" cy="46760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3884027" y="0"/>
            <a:ext cx="2972421" cy="46760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7E195C1-D601-4B0B-A5E8-D44D40101967}" type="datetimeFigureOut">
              <a:rPr lang="es-ES" smtClean="0"/>
              <a:t>20/09/2024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1" y="8846262"/>
            <a:ext cx="2972421" cy="46760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3884027" y="8846262"/>
            <a:ext cx="2972421" cy="46760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B0A706C-C6A8-4F67-A696-F23EEBCCA9D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5969095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731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6731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29F9843A-DD9D-405E-904D-F72D642C8D97}" type="datetimeFigureOut">
              <a:rPr lang="es-ES" smtClean="0"/>
              <a:t>20/09/2024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35000" y="1163638"/>
            <a:ext cx="5588000" cy="31432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82296"/>
            <a:ext cx="5486400" cy="3667334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846554"/>
            <a:ext cx="2971800" cy="467309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846554"/>
            <a:ext cx="2971800" cy="467309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661952F3-5C1C-472C-B810-889AADF6616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723393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35000" y="1163638"/>
            <a:ext cx="5588000" cy="314325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1952F3-5C1C-472C-B810-889AADF66161}" type="slidenum">
              <a:rPr lang="es-ES" smtClean="0"/>
              <a:t>1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974264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35000" y="1163638"/>
            <a:ext cx="5588000" cy="314325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1952F3-5C1C-472C-B810-889AADF66161}" type="slidenum">
              <a:rPr lang="es-ES" smtClean="0"/>
              <a:t>2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7195808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GT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61952F3-5C1C-472C-B810-889AADF66161}" type="slidenum">
              <a:rPr lang="es-ES" smtClean="0"/>
              <a:t>3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0607697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GT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1952F3-5C1C-472C-B810-889AADF66161}" type="slidenum">
              <a:rPr lang="es-ES" smtClean="0"/>
              <a:t>4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2975621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35000" y="1163638"/>
            <a:ext cx="5588000" cy="314325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1952F3-5C1C-472C-B810-889AADF66161}" type="slidenum">
              <a:rPr lang="es-ES" smtClean="0"/>
              <a:t>6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0129059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35000" y="1163638"/>
            <a:ext cx="5588000" cy="314325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1952F3-5C1C-472C-B810-889AADF66161}" type="slidenum">
              <a:rPr lang="es-ES" smtClean="0"/>
              <a:t>7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8892597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35000" y="1163638"/>
            <a:ext cx="5588000" cy="314325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1952F3-5C1C-472C-B810-889AADF66161}" type="slidenum">
              <a:rPr lang="es-ES" smtClean="0"/>
              <a:t>8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0047887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35000" y="1163638"/>
            <a:ext cx="5588000" cy="314325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1952F3-5C1C-472C-B810-889AADF66161}" type="slidenum">
              <a:rPr lang="es-ES" smtClean="0"/>
              <a:t>9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5548218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35000" y="1163638"/>
            <a:ext cx="5588000" cy="314325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1952F3-5C1C-472C-B810-889AADF66161}" type="slidenum">
              <a:rPr lang="es-ES" smtClean="0"/>
              <a:t>10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010939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n 8">
            <a:extLst>
              <a:ext uri="{FF2B5EF4-FFF2-40B4-BE49-F238E27FC236}">
                <a16:creationId xmlns:a16="http://schemas.microsoft.com/office/drawing/2014/main" id="{2F604A02-9616-4BC2-A5FF-578E0B64FB9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41" r="10152" b="37125"/>
          <a:stretch/>
        </p:blipFill>
        <p:spPr>
          <a:xfrm>
            <a:off x="57575" y="5370483"/>
            <a:ext cx="2621194" cy="1437162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/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dirty="0"/>
              <a:t>Haga clic para modificar el estilo de título del patrón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95" indent="0" algn="ctr">
              <a:buNone/>
              <a:defRPr sz="2000"/>
            </a:lvl2pPr>
            <a:lvl3pPr marL="914388" indent="0" algn="ctr">
              <a:buNone/>
              <a:defRPr sz="1801"/>
            </a:lvl3pPr>
            <a:lvl4pPr marL="1371583" indent="0" algn="ctr">
              <a:buNone/>
              <a:defRPr sz="1600"/>
            </a:lvl4pPr>
            <a:lvl5pPr marL="1828777" indent="0" algn="ctr">
              <a:buNone/>
              <a:defRPr sz="1600"/>
            </a:lvl5pPr>
            <a:lvl6pPr marL="2285972" indent="0" algn="ctr">
              <a:buNone/>
              <a:defRPr sz="1600"/>
            </a:lvl6pPr>
            <a:lvl7pPr marL="2743165" indent="0" algn="ctr">
              <a:buNone/>
              <a:defRPr sz="1600"/>
            </a:lvl7pPr>
            <a:lvl8pPr marL="3200360" indent="0" algn="ctr">
              <a:buNone/>
              <a:defRPr sz="1600"/>
            </a:lvl8pPr>
            <a:lvl9pPr marL="3657555" indent="0" algn="ctr">
              <a:buNone/>
              <a:defRPr sz="1600"/>
            </a:lvl9pPr>
          </a:lstStyle>
          <a:p>
            <a:r>
              <a:rPr lang="es-ES" dirty="0"/>
              <a:t>Haga clic para modificar el estilo de subtítulo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C01E8-FA3E-4C72-B8B3-63559C12F5E2}" type="datetime1">
              <a:rPr lang="es-ES" smtClean="0"/>
              <a:t>20/09/2024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9181476" y="6492880"/>
            <a:ext cx="2743200" cy="365125"/>
          </a:xfrm>
        </p:spPr>
        <p:txBody>
          <a:bodyPr/>
          <a:lstStyle>
            <a:lvl1pPr>
              <a:defRPr sz="1401" b="1" cap="none" spc="0">
                <a:ln w="10160">
                  <a:solidFill>
                    <a:schemeClr val="bg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fld id="{E1471642-554C-4129-AACD-A60A5C1E4227}" type="slidenum">
              <a:rPr lang="es-ES" smtClean="0"/>
              <a:pPr/>
              <a:t>‹Nº›</a:t>
            </a:fld>
            <a:endParaRPr lang="es-ES" dirty="0"/>
          </a:p>
        </p:txBody>
      </p:sp>
      <p:sp>
        <p:nvSpPr>
          <p:cNvPr id="8" name="Rectangle 3"/>
          <p:cNvSpPr>
            <a:spLocks noChangeArrowheads="1"/>
          </p:cNvSpPr>
          <p:nvPr userDrawn="1"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GT"/>
          </a:p>
        </p:txBody>
      </p:sp>
      <p:pic>
        <p:nvPicPr>
          <p:cNvPr id="13" name="Imagen 12" descr="Texto&#10;&#10;Descripción generada con confianza muy alta">
            <a:extLst>
              <a:ext uri="{FF2B5EF4-FFF2-40B4-BE49-F238E27FC236}">
                <a16:creationId xmlns:a16="http://schemas.microsoft.com/office/drawing/2014/main" id="{1D02273E-D3D8-42CB-85CD-6A2BEFD2A103}"/>
              </a:ext>
            </a:extLst>
          </p:cNvPr>
          <p:cNvPicPr/>
          <p:nvPr userDrawn="1"/>
        </p:nvPicPr>
        <p:blipFill rotWithShape="1"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8540"/>
          <a:stretch/>
        </p:blipFill>
        <p:spPr bwMode="auto">
          <a:xfrm>
            <a:off x="109055" y="338900"/>
            <a:ext cx="2304622" cy="1766983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0" name="Imagen 9">
            <a:extLst>
              <a:ext uri="{FF2B5EF4-FFF2-40B4-BE49-F238E27FC236}">
                <a16:creationId xmlns:a16="http://schemas.microsoft.com/office/drawing/2014/main" id="{31FB0AA8-D088-428F-BB37-3ECDA3365BD8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760" y="3664808"/>
            <a:ext cx="2621195" cy="2003105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/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23" name="Rectángulo 22">
            <a:extLst>
              <a:ext uri="{FF2B5EF4-FFF2-40B4-BE49-F238E27FC236}">
                <a16:creationId xmlns:a16="http://schemas.microsoft.com/office/drawing/2014/main" id="{6DCCF024-B48F-4D5C-8ADC-94FAB10C2F2C}"/>
              </a:ext>
            </a:extLst>
          </p:cNvPr>
          <p:cNvSpPr/>
          <p:nvPr userDrawn="1"/>
        </p:nvSpPr>
        <p:spPr>
          <a:xfrm>
            <a:off x="2663141" y="0"/>
            <a:ext cx="203688" cy="68580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GT"/>
          </a:p>
        </p:txBody>
      </p:sp>
      <p:pic>
        <p:nvPicPr>
          <p:cNvPr id="15" name="Imagen 14">
            <a:extLst>
              <a:ext uri="{FF2B5EF4-FFF2-40B4-BE49-F238E27FC236}">
                <a16:creationId xmlns:a16="http://schemas.microsoft.com/office/drawing/2014/main" id="{81E561C1-CDD5-4E78-B06D-D91E8A415744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946" y="2180657"/>
            <a:ext cx="2557100" cy="1917825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/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17470819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94A94-AD3F-4F1A-BFFC-49BD08E9D6B0}" type="datetime1">
              <a:rPr lang="es-ES" smtClean="0"/>
              <a:t>20/09/2024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294890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3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3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55D708-962F-4063-9A72-D58CF172A42D}" type="datetime1">
              <a:rPr lang="es-ES" smtClean="0"/>
              <a:t>20/09/2024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995136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2934D6-72CB-4035-BB1E-841E95607CD7}" type="datetime1">
              <a:rPr lang="es-ES" smtClean="0"/>
              <a:t>20/09/2024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937186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2" y="1709742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2" y="4589468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95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88" indent="0">
              <a:buNone/>
              <a:defRPr sz="1801">
                <a:solidFill>
                  <a:schemeClr val="tx1">
                    <a:tint val="75000"/>
                  </a:schemeClr>
                </a:solidFill>
              </a:defRPr>
            </a:lvl3pPr>
            <a:lvl4pPr marL="137158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7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7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6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6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5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6F688-2A5E-4090-8F47-FF8B518BD8B0}" type="datetime1">
              <a:rPr lang="es-ES" smtClean="0"/>
              <a:t>20/09/2024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952194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1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1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8664B-20E1-4255-A571-B968802F2F39}" type="datetime1">
              <a:rPr lang="es-ES" smtClean="0"/>
              <a:t>20/09/2024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883471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9" y="365129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91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95" indent="0">
              <a:buNone/>
              <a:defRPr sz="2000" b="1"/>
            </a:lvl2pPr>
            <a:lvl3pPr marL="914388" indent="0">
              <a:buNone/>
              <a:defRPr sz="1801" b="1"/>
            </a:lvl3pPr>
            <a:lvl4pPr marL="1371583" indent="0">
              <a:buNone/>
              <a:defRPr sz="1600" b="1"/>
            </a:lvl4pPr>
            <a:lvl5pPr marL="1828777" indent="0">
              <a:buNone/>
              <a:defRPr sz="1600" b="1"/>
            </a:lvl5pPr>
            <a:lvl6pPr marL="2285972" indent="0">
              <a:buNone/>
              <a:defRPr sz="1600" b="1"/>
            </a:lvl6pPr>
            <a:lvl7pPr marL="2743165" indent="0">
              <a:buNone/>
              <a:defRPr sz="1600" b="1"/>
            </a:lvl7pPr>
            <a:lvl8pPr marL="3200360" indent="0">
              <a:buNone/>
              <a:defRPr sz="1600" b="1"/>
            </a:lvl8pPr>
            <a:lvl9pPr marL="3657555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91" y="2505076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3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95" indent="0">
              <a:buNone/>
              <a:defRPr sz="2000" b="1"/>
            </a:lvl2pPr>
            <a:lvl3pPr marL="914388" indent="0">
              <a:buNone/>
              <a:defRPr sz="1801" b="1"/>
            </a:lvl3pPr>
            <a:lvl4pPr marL="1371583" indent="0">
              <a:buNone/>
              <a:defRPr sz="1600" b="1"/>
            </a:lvl4pPr>
            <a:lvl5pPr marL="1828777" indent="0">
              <a:buNone/>
              <a:defRPr sz="1600" b="1"/>
            </a:lvl5pPr>
            <a:lvl6pPr marL="2285972" indent="0">
              <a:buNone/>
              <a:defRPr sz="1600" b="1"/>
            </a:lvl6pPr>
            <a:lvl7pPr marL="2743165" indent="0">
              <a:buNone/>
              <a:defRPr sz="1600" b="1"/>
            </a:lvl7pPr>
            <a:lvl8pPr marL="3200360" indent="0">
              <a:buNone/>
              <a:defRPr sz="1600" b="1"/>
            </a:lvl8pPr>
            <a:lvl9pPr marL="3657555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3" y="2505076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51BF9-2ED0-4805-8B78-ED325DFBDF30}" type="datetime1">
              <a:rPr lang="es-ES" smtClean="0"/>
              <a:t>20/09/2024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723227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C3118-A586-44BF-96DD-84616D1DA543}" type="datetime1">
              <a:rPr lang="es-ES" smtClean="0"/>
              <a:t>20/09/2024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556309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AAA9E-6B08-4CE1-9E0E-7B93A8DD95AA}" type="datetime1">
              <a:rPr lang="es-ES" smtClean="0"/>
              <a:t>20/09/2024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130454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90" y="457200"/>
            <a:ext cx="3932236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9"/>
            <a:ext cx="6172201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90" y="2057400"/>
            <a:ext cx="3932236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95" indent="0">
              <a:buNone/>
              <a:defRPr sz="1401"/>
            </a:lvl2pPr>
            <a:lvl3pPr marL="914388" indent="0">
              <a:buNone/>
              <a:defRPr sz="1200"/>
            </a:lvl3pPr>
            <a:lvl4pPr marL="1371583" indent="0">
              <a:buNone/>
              <a:defRPr sz="1001"/>
            </a:lvl4pPr>
            <a:lvl5pPr marL="1828777" indent="0">
              <a:buNone/>
              <a:defRPr sz="1001"/>
            </a:lvl5pPr>
            <a:lvl6pPr marL="2285972" indent="0">
              <a:buNone/>
              <a:defRPr sz="1001"/>
            </a:lvl6pPr>
            <a:lvl7pPr marL="2743165" indent="0">
              <a:buNone/>
              <a:defRPr sz="1001"/>
            </a:lvl7pPr>
            <a:lvl8pPr marL="3200360" indent="0">
              <a:buNone/>
              <a:defRPr sz="1001"/>
            </a:lvl8pPr>
            <a:lvl9pPr marL="3657555" indent="0">
              <a:buNone/>
              <a:defRPr sz="100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41AF5-621F-42E7-9F69-6B7CEEEE5ED2}" type="datetime1">
              <a:rPr lang="es-ES" smtClean="0"/>
              <a:t>20/09/2024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343872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90" y="457200"/>
            <a:ext cx="3932236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9"/>
            <a:ext cx="6172201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195" indent="0">
              <a:buNone/>
              <a:defRPr sz="2800"/>
            </a:lvl2pPr>
            <a:lvl3pPr marL="914388" indent="0">
              <a:buNone/>
              <a:defRPr sz="2400"/>
            </a:lvl3pPr>
            <a:lvl4pPr marL="1371583" indent="0">
              <a:buNone/>
              <a:defRPr sz="2000"/>
            </a:lvl4pPr>
            <a:lvl5pPr marL="1828777" indent="0">
              <a:buNone/>
              <a:defRPr sz="2000"/>
            </a:lvl5pPr>
            <a:lvl6pPr marL="2285972" indent="0">
              <a:buNone/>
              <a:defRPr sz="2000"/>
            </a:lvl6pPr>
            <a:lvl7pPr marL="2743165" indent="0">
              <a:buNone/>
              <a:defRPr sz="2000"/>
            </a:lvl7pPr>
            <a:lvl8pPr marL="3200360" indent="0">
              <a:buNone/>
              <a:defRPr sz="2000"/>
            </a:lvl8pPr>
            <a:lvl9pPr marL="3657555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90" y="2057400"/>
            <a:ext cx="3932236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95" indent="0">
              <a:buNone/>
              <a:defRPr sz="1401"/>
            </a:lvl2pPr>
            <a:lvl3pPr marL="914388" indent="0">
              <a:buNone/>
              <a:defRPr sz="1200"/>
            </a:lvl3pPr>
            <a:lvl4pPr marL="1371583" indent="0">
              <a:buNone/>
              <a:defRPr sz="1001"/>
            </a:lvl4pPr>
            <a:lvl5pPr marL="1828777" indent="0">
              <a:buNone/>
              <a:defRPr sz="1001"/>
            </a:lvl5pPr>
            <a:lvl6pPr marL="2285972" indent="0">
              <a:buNone/>
              <a:defRPr sz="1001"/>
            </a:lvl6pPr>
            <a:lvl7pPr marL="2743165" indent="0">
              <a:buNone/>
              <a:defRPr sz="1001"/>
            </a:lvl7pPr>
            <a:lvl8pPr marL="3200360" indent="0">
              <a:buNone/>
              <a:defRPr sz="1001"/>
            </a:lvl8pPr>
            <a:lvl9pPr marL="3657555" indent="0">
              <a:buNone/>
              <a:defRPr sz="100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AF0B8-9D5C-41A3-A800-0D6801D310DE}" type="datetime1">
              <a:rPr lang="es-ES" smtClean="0"/>
              <a:t>20/09/2024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876288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2" y="365129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2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1" y="635635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109A81-2FEF-46AB-BB24-A9D781E4EB79}" type="datetime1">
              <a:rPr lang="es-ES" smtClean="0"/>
              <a:t>20/09/2024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2" y="6356355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1" y="635635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471642-554C-4129-AACD-A60A5C1E422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268839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  <p:hf hdr="0" ftr="0" dt="0"/>
  <p:txStyles>
    <p:titleStyle>
      <a:lvl1pPr algn="l" defTabSz="914388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7" indent="-228597" algn="l" defTabSz="914388" rtl="0" eaLnBrk="1" latinLnBrk="0" hangingPunct="1">
        <a:lnSpc>
          <a:spcPct val="90000"/>
        </a:lnSpc>
        <a:spcBef>
          <a:spcPts val="1001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92" indent="-228597" algn="l" defTabSz="91438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85" indent="-228597" algn="l" defTabSz="91438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80" indent="-228597" algn="l" defTabSz="91438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4pPr>
      <a:lvl5pPr marL="2057375" indent="-228597" algn="l" defTabSz="91438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5pPr>
      <a:lvl6pPr marL="2514568" indent="-228597" algn="l" defTabSz="91438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6pPr>
      <a:lvl7pPr marL="2971763" indent="-228597" algn="l" defTabSz="91438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7pPr>
      <a:lvl8pPr marL="3428957" indent="-228597" algn="l" defTabSz="91438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8pPr>
      <a:lvl9pPr marL="3886152" indent="-228597" algn="l" defTabSz="91438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388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1pPr>
      <a:lvl2pPr marL="457195" algn="l" defTabSz="914388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2pPr>
      <a:lvl3pPr marL="914388" algn="l" defTabSz="914388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3pPr>
      <a:lvl4pPr marL="1371583" algn="l" defTabSz="914388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4pPr>
      <a:lvl5pPr marL="1828777" algn="l" defTabSz="914388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5pPr>
      <a:lvl6pPr marL="2285972" algn="l" defTabSz="914388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6pPr>
      <a:lvl7pPr marL="2743165" algn="l" defTabSz="914388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7pPr>
      <a:lvl8pPr marL="3200360" algn="l" defTabSz="914388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8pPr>
      <a:lvl9pPr marL="3657555" algn="l" defTabSz="914388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pPr/>
              <a:t>1</a:t>
            </a:fld>
            <a:endParaRPr lang="es-ES" dirty="0"/>
          </a:p>
        </p:txBody>
      </p:sp>
      <p:sp>
        <p:nvSpPr>
          <p:cNvPr id="6" name="CuadroTexto 5"/>
          <p:cNvSpPr txBox="1"/>
          <p:nvPr/>
        </p:nvSpPr>
        <p:spPr>
          <a:xfrm>
            <a:off x="4478060" y="219348"/>
            <a:ext cx="55245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GT" b="1" dirty="0"/>
              <a:t>INDECA</a:t>
            </a:r>
          </a:p>
          <a:p>
            <a:r>
              <a:rPr lang="es-GT" dirty="0"/>
              <a:t>INSTITUTO NACIONAL DE COMERCIALIZACIÓN AGRÍCOLA</a:t>
            </a: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3966E476-3429-4846-8C74-19AA4677E429}"/>
              </a:ext>
            </a:extLst>
          </p:cNvPr>
          <p:cNvSpPr txBox="1"/>
          <p:nvPr/>
        </p:nvSpPr>
        <p:spPr>
          <a:xfrm>
            <a:off x="3343564" y="1320800"/>
            <a:ext cx="7869381" cy="49398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GT" b="1" dirty="0"/>
              <a:t>Ley de Acceso a la Información Pública</a:t>
            </a:r>
          </a:p>
          <a:p>
            <a:pPr algn="ctr"/>
            <a:r>
              <a:rPr lang="es-GT" b="1" dirty="0"/>
              <a:t>Decreto 57 -2008</a:t>
            </a:r>
          </a:p>
          <a:p>
            <a:endParaRPr lang="es-GT" dirty="0"/>
          </a:p>
          <a:p>
            <a:pPr>
              <a:lnSpc>
                <a:spcPct val="150000"/>
              </a:lnSpc>
            </a:pPr>
            <a:r>
              <a:rPr lang="es-GT" dirty="0"/>
              <a:t>Actualiza: Dirección Administrativa</a:t>
            </a:r>
          </a:p>
          <a:p>
            <a:pPr>
              <a:lnSpc>
                <a:spcPct val="150000"/>
              </a:lnSpc>
            </a:pPr>
            <a:r>
              <a:rPr lang="es-GT" dirty="0"/>
              <a:t>Período: Enero – Agosto 2024</a:t>
            </a:r>
          </a:p>
          <a:p>
            <a:pPr>
              <a:lnSpc>
                <a:spcPct val="150000"/>
              </a:lnSpc>
            </a:pPr>
            <a:r>
              <a:rPr lang="es-GT" dirty="0"/>
              <a:t>Fecha de actualización: 10 de septiembre de 2024</a:t>
            </a:r>
          </a:p>
          <a:p>
            <a:pPr>
              <a:lnSpc>
                <a:spcPct val="150000"/>
              </a:lnSpc>
            </a:pPr>
            <a:r>
              <a:rPr lang="es-GT" dirty="0"/>
              <a:t>Elaborado por: Carlos Calderón – Encargado de Acceso a la Información Pública</a:t>
            </a:r>
          </a:p>
          <a:p>
            <a:pPr>
              <a:lnSpc>
                <a:spcPct val="150000"/>
              </a:lnSpc>
            </a:pPr>
            <a:r>
              <a:rPr lang="es-GT" dirty="0"/>
              <a:t>Fuente: Reportes de la Unidad de Inventario de Alimentos de la Dirección de Logística y de la Unidad de Presupuesto de la Dirección Financiera.</a:t>
            </a:r>
          </a:p>
          <a:p>
            <a:pPr>
              <a:lnSpc>
                <a:spcPct val="150000"/>
              </a:lnSpc>
            </a:pPr>
            <a:r>
              <a:rPr lang="es-GT" dirty="0"/>
              <a:t>Base legal:</a:t>
            </a:r>
          </a:p>
          <a:p>
            <a:pPr>
              <a:lnSpc>
                <a:spcPct val="150000"/>
              </a:lnSpc>
            </a:pPr>
            <a:r>
              <a:rPr lang="es-GT" dirty="0"/>
              <a:t>	Artículo 10 – Información Pública de Oficio</a:t>
            </a:r>
          </a:p>
          <a:p>
            <a:pPr>
              <a:lnSpc>
                <a:spcPct val="150000"/>
              </a:lnSpc>
            </a:pPr>
            <a:r>
              <a:rPr lang="es-GT" dirty="0"/>
              <a:t>	Numeral 29 – Otra información de utilidad o relevancia</a:t>
            </a:r>
          </a:p>
          <a:p>
            <a:endParaRPr lang="es-GT" dirty="0"/>
          </a:p>
        </p:txBody>
      </p:sp>
    </p:spTree>
    <p:extLst>
      <p:ext uri="{BB962C8B-B14F-4D97-AF65-F5344CB8AC3E}">
        <p14:creationId xmlns:p14="http://schemas.microsoft.com/office/powerpoint/2010/main" val="27100674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3457074" y="0"/>
            <a:ext cx="8510237" cy="1321451"/>
          </a:xfrm>
          <a:gradFill flip="none" rotWithShape="1">
            <a:gsLst>
              <a:gs pos="0">
                <a:schemeClr val="accent6">
                  <a:lumMod val="89000"/>
                </a:schemeClr>
              </a:gs>
              <a:gs pos="23000">
                <a:schemeClr val="accent6">
                  <a:lumMod val="89000"/>
                </a:schemeClr>
              </a:gs>
              <a:gs pos="69000">
                <a:schemeClr val="accent6">
                  <a:lumMod val="75000"/>
                </a:schemeClr>
              </a:gs>
              <a:gs pos="97000">
                <a:schemeClr val="accent6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 anchorCtr="0">
            <a:noAutofit/>
          </a:bodyPr>
          <a:lstStyle/>
          <a:p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Presupuesto del INDECA 2024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Instituto Nacional de Comercialización Agrícola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Egresos por grupo de gasto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enero – agosto 2024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pPr/>
              <a:t>10</a:t>
            </a:fld>
            <a:endParaRPr lang="es-ES" dirty="0"/>
          </a:p>
        </p:txBody>
      </p:sp>
      <p:sp>
        <p:nvSpPr>
          <p:cNvPr id="7" name="Rectángulo 6"/>
          <p:cNvSpPr/>
          <p:nvPr/>
        </p:nvSpPr>
        <p:spPr>
          <a:xfrm>
            <a:off x="4806691" y="5846547"/>
            <a:ext cx="6219531" cy="646333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89000"/>
                </a:schemeClr>
              </a:gs>
              <a:gs pos="23000">
                <a:schemeClr val="accent6">
                  <a:lumMod val="89000"/>
                </a:schemeClr>
              </a:gs>
              <a:gs pos="69000">
                <a:schemeClr val="accent6">
                  <a:lumMod val="75000"/>
                </a:schemeClr>
              </a:gs>
              <a:gs pos="97000">
                <a:schemeClr val="accent6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 anchorCtr="0">
            <a:noAutofit/>
          </a:bodyPr>
          <a:lstStyle/>
          <a:p>
            <a:pPr algn="ctr" defTabSz="914388">
              <a:lnSpc>
                <a:spcPct val="90000"/>
              </a:lnSpc>
              <a:spcBef>
                <a:spcPct val="0"/>
              </a:spcBef>
            </a:pP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Porcentaje de gasto sobre lo Vigente: 41.43%</a:t>
            </a:r>
          </a:p>
          <a:p>
            <a:pPr algn="ctr" defTabSz="914388">
              <a:lnSpc>
                <a:spcPct val="90000"/>
              </a:lnSpc>
              <a:spcBef>
                <a:spcPct val="0"/>
              </a:spcBef>
            </a:pP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Porcentaje de gasto sobre lo Percibido: 72.98%</a:t>
            </a:r>
          </a:p>
        </p:txBody>
      </p:sp>
      <p:graphicFrame>
        <p:nvGraphicFramePr>
          <p:cNvPr id="8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74751572"/>
              </p:ext>
            </p:extLst>
          </p:nvPr>
        </p:nvGraphicFramePr>
        <p:xfrm>
          <a:off x="3414439" y="1755524"/>
          <a:ext cx="8510237" cy="3943312"/>
        </p:xfrm>
        <a:graphic>
          <a:graphicData uri="http://schemas.openxmlformats.org/drawingml/2006/table">
            <a:tbl>
              <a:tblPr firstRow="1" bandRow="1">
                <a:tableStyleId>{9DCAF9ED-07DC-4A11-8D7F-57B35C25682E}</a:tableStyleId>
              </a:tblPr>
              <a:tblGrid>
                <a:gridCol w="40657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3996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0455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56163">
                <a:tc>
                  <a:txBody>
                    <a:bodyPr/>
                    <a:lstStyle/>
                    <a:p>
                      <a:pPr algn="ctr"/>
                      <a:r>
                        <a:rPr lang="es-ES_tradnl" sz="2000" noProof="0" dirty="0"/>
                        <a:t>Grupo de Gasto</a:t>
                      </a:r>
                      <a:endParaRPr lang="es-ES_tradnl" sz="2000" noProof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2000" noProof="0" dirty="0"/>
                        <a:t>Vigente Quetzales</a:t>
                      </a:r>
                      <a:endParaRPr lang="es-ES_tradnl" sz="2000" noProof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2000" noProof="0" dirty="0"/>
                        <a:t>Gasto Quetzales</a:t>
                      </a:r>
                      <a:endParaRPr lang="es-ES_tradnl" sz="2000" noProof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2327">
                <a:tc>
                  <a:txBody>
                    <a:bodyPr/>
                    <a:lstStyle/>
                    <a:p>
                      <a:pPr marL="266700" indent="-266700" algn="l"/>
                      <a:r>
                        <a:rPr lang="es-ES_tradnl" sz="1600" noProof="0" dirty="0"/>
                        <a:t>Servicios</a:t>
                      </a:r>
                      <a:r>
                        <a:rPr lang="es-ES_tradnl" sz="1600" baseline="0" noProof="0" dirty="0"/>
                        <a:t> Personales             “000“</a:t>
                      </a:r>
                      <a:endParaRPr lang="es-ES_tradnl" sz="1600" b="1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2000" noProof="0" dirty="0"/>
                        <a:t>9,424,000.00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2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4,979,201.06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6780">
                <a:tc>
                  <a:txBody>
                    <a:bodyPr/>
                    <a:lstStyle/>
                    <a:p>
                      <a:pPr algn="l"/>
                      <a:r>
                        <a:rPr lang="es-ES_tradnl" sz="1600" noProof="0" dirty="0"/>
                        <a:t>Servicios NO Personales      “100”</a:t>
                      </a:r>
                      <a:endParaRPr lang="es-ES_tradnl" sz="1600" b="1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2000" noProof="0" dirty="0"/>
                        <a:t>6,404,000.00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2000" noProof="0" dirty="0"/>
                        <a:t>1,588,834.53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49402">
                <a:tc>
                  <a:txBody>
                    <a:bodyPr/>
                    <a:lstStyle/>
                    <a:p>
                      <a:pPr algn="l"/>
                      <a:r>
                        <a:rPr lang="es-ES_tradnl" sz="1600" noProof="0" dirty="0"/>
                        <a:t>Materiales y Suministros</a:t>
                      </a:r>
                      <a:r>
                        <a:rPr lang="es-ES_tradnl" sz="1600" baseline="0" noProof="0" dirty="0"/>
                        <a:t>     “200”</a:t>
                      </a:r>
                      <a:endParaRPr lang="es-ES_tradnl" sz="1600" b="1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2000" noProof="0" dirty="0"/>
                        <a:t>1,667,250.00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2000" noProof="0" dirty="0"/>
                        <a:t>566,550.00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21832">
                <a:tc>
                  <a:txBody>
                    <a:bodyPr/>
                    <a:lstStyle/>
                    <a:p>
                      <a:pPr marL="266700" indent="-266700" algn="l"/>
                      <a:r>
                        <a:rPr lang="es-ES_tradnl" sz="1600" noProof="0" dirty="0"/>
                        <a:t>Propiedad,</a:t>
                      </a:r>
                      <a:r>
                        <a:rPr lang="es-ES_tradnl" sz="1600" baseline="0" noProof="0" dirty="0"/>
                        <a:t> Planta y Equipo </a:t>
                      </a:r>
                      <a:r>
                        <a:rPr lang="es-ES_tradnl" sz="1600" noProof="0" dirty="0"/>
                        <a:t>“300”</a:t>
                      </a:r>
                      <a:endParaRPr lang="es-ES_tradnl" sz="1600" b="1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2000" noProof="0" dirty="0"/>
                        <a:t>500,000.00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2000" noProof="0" dirty="0"/>
                        <a:t>146,676.74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75665">
                <a:tc>
                  <a:txBody>
                    <a:bodyPr/>
                    <a:lstStyle/>
                    <a:p>
                      <a:pPr algn="l"/>
                      <a:r>
                        <a:rPr lang="es-ES_tradnl" sz="1600" noProof="0" dirty="0"/>
                        <a:t>Transferencias</a:t>
                      </a:r>
                      <a:r>
                        <a:rPr lang="es-ES_tradnl" sz="1600" baseline="0" noProof="0" dirty="0"/>
                        <a:t> Corrientes    “400”</a:t>
                      </a:r>
                      <a:endParaRPr lang="es-ES_tradnl" sz="1600" b="1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2000" noProof="0" dirty="0"/>
                        <a:t>954,750.00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2000" noProof="0" dirty="0"/>
                        <a:t>797,824.43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75665">
                <a:tc>
                  <a:txBody>
                    <a:bodyPr/>
                    <a:lstStyle/>
                    <a:p>
                      <a:pPr algn="l"/>
                      <a:r>
                        <a:rPr lang="es-ES_tradnl" sz="1600" b="0" noProof="0" dirty="0"/>
                        <a:t>Asig</a:t>
                      </a:r>
                      <a:r>
                        <a:rPr lang="es-ES_tradnl" sz="1600" b="0" baseline="0" noProof="0" dirty="0"/>
                        <a:t>naciones Globales          “900”</a:t>
                      </a:r>
                      <a:endParaRPr lang="es-ES_tradnl" sz="1600" b="0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2000" noProof="0" dirty="0"/>
                        <a:t>550,000.00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2000" noProof="0" dirty="0"/>
                        <a:t>0.00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35478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s-ES_tradnl" sz="2000" b="1" kern="1200" noProof="0" dirty="0">
                          <a:solidFill>
                            <a:schemeClr val="tx1"/>
                          </a:solidFill>
                        </a:rPr>
                        <a:t>TOTAL</a:t>
                      </a:r>
                      <a:endParaRPr lang="es-ES_tradnl" sz="2000" b="1" kern="1200" noProof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s-ES_tradnl" sz="2000" b="1" kern="1200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19,500,000.00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s-ES_tradnl" sz="2000" b="1" kern="1200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8,079,086.76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826986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3380509" y="0"/>
            <a:ext cx="8811493" cy="897343"/>
          </a:xfrm>
          <a:solidFill>
            <a:schemeClr val="accent6">
              <a:lumMod val="75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 anchorCtr="0">
            <a:noAutofit/>
          </a:bodyPr>
          <a:lstStyle/>
          <a:p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Existencias diarias, promedio mensual 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del manejo de alimentos en bodegas  del INDECA 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Año 2024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pPr/>
              <a:t>2</a:t>
            </a:fld>
            <a:endParaRPr lang="es-ES" dirty="0"/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68788708"/>
              </p:ext>
            </p:extLst>
          </p:nvPr>
        </p:nvGraphicFramePr>
        <p:xfrm>
          <a:off x="3380509" y="905672"/>
          <a:ext cx="8811493" cy="5952327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7733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0864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1040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595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595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80822">
                <a:tc rowSpan="2">
                  <a:txBody>
                    <a:bodyPr/>
                    <a:lstStyle/>
                    <a:p>
                      <a:pPr algn="ctr"/>
                      <a:r>
                        <a:rPr lang="es-ES" sz="1600" dirty="0">
                          <a:solidFill>
                            <a:schemeClr val="tx1"/>
                          </a:solidFill>
                        </a:rPr>
                        <a:t>Mes</a:t>
                      </a:r>
                      <a:endParaRPr lang="es-ES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T="45721" marB="457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s-ES" sz="1600" dirty="0">
                          <a:solidFill>
                            <a:schemeClr val="tx1"/>
                          </a:solidFill>
                        </a:rPr>
                        <a:t>Institución</a:t>
                      </a:r>
                      <a:endParaRPr lang="es-ES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ES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T="45721" marB="45721">
                    <a:cell3D prstMaterial="dkEdge">
                      <a:bevel prst="relaxedInset"/>
                      <a:lightRig rig="flood" dir="t"/>
                    </a:cell3D>
                  </a:tcPr>
                </a:tc>
                <a:tc hMerge="1">
                  <a:txBody>
                    <a:bodyPr/>
                    <a:lstStyle/>
                    <a:p>
                      <a:endParaRPr lang="es-GT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s-ES" sz="1600" dirty="0">
                          <a:solidFill>
                            <a:schemeClr val="tx1"/>
                          </a:solidFill>
                        </a:rPr>
                        <a:t>Total</a:t>
                      </a:r>
                      <a:r>
                        <a:rPr lang="es-ES" sz="1600" baseline="0" dirty="0">
                          <a:solidFill>
                            <a:schemeClr val="tx1"/>
                          </a:solidFill>
                        </a:rPr>
                        <a:t> Tm</a:t>
                      </a:r>
                      <a:endParaRPr lang="es-ES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T="45721" marB="457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4306">
                <a:tc vMerge="1"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dirty="0">
                          <a:solidFill>
                            <a:schemeClr val="tx1"/>
                          </a:solidFill>
                        </a:rPr>
                        <a:t>Convenio</a:t>
                      </a:r>
                      <a:r>
                        <a:rPr lang="es-ES" sz="1400" b="1" baseline="0" dirty="0">
                          <a:solidFill>
                            <a:schemeClr val="tx1"/>
                          </a:solidFill>
                        </a:rPr>
                        <a:t> MAGA/</a:t>
                      </a:r>
                      <a:r>
                        <a:rPr lang="es-ES" sz="1400" b="1" dirty="0">
                          <a:solidFill>
                            <a:schemeClr val="tx1"/>
                          </a:solidFill>
                        </a:rPr>
                        <a:t>PMA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dirty="0">
                          <a:solidFill>
                            <a:schemeClr val="tx1"/>
                          </a:solidFill>
                        </a:rPr>
                        <a:t>MAGA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dirty="0">
                          <a:solidFill>
                            <a:schemeClr val="tx1"/>
                          </a:solidFill>
                        </a:rPr>
                        <a:t>MIDES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3006">
                <a:tc>
                  <a:txBody>
                    <a:bodyPr/>
                    <a:lstStyle/>
                    <a:p>
                      <a:r>
                        <a:rPr lang="es-ES" sz="1400" dirty="0"/>
                        <a:t>Enero</a:t>
                      </a:r>
                      <a:endParaRPr lang="es-ES" sz="1400" b="1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/>
                        <a:t>0.88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/>
                        <a:t>3,126.69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/>
                        <a:t>2,079.13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dirty="0"/>
                        <a:t>5,206.70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3006">
                <a:tc>
                  <a:txBody>
                    <a:bodyPr/>
                    <a:lstStyle/>
                    <a:p>
                      <a:r>
                        <a:rPr lang="es-ES" sz="1400" dirty="0"/>
                        <a:t>Febrero</a:t>
                      </a:r>
                      <a:endParaRPr lang="es-ES" sz="1400" b="1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/>
                        <a:t>6.99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/>
                        <a:t>2,519.16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/>
                        <a:t>2,011.96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dirty="0"/>
                        <a:t>4,538.11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3006">
                <a:tc>
                  <a:txBody>
                    <a:bodyPr/>
                    <a:lstStyle/>
                    <a:p>
                      <a:r>
                        <a:rPr lang="es-ES" sz="1400" dirty="0"/>
                        <a:t>Marzo</a:t>
                      </a:r>
                      <a:endParaRPr lang="es-ES" sz="1400" b="1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/>
                        <a:t>1,261.01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/>
                        <a:t>2,976.96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/>
                        <a:t>2,005.25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dirty="0"/>
                        <a:t>6,243.22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13006">
                <a:tc>
                  <a:txBody>
                    <a:bodyPr/>
                    <a:lstStyle/>
                    <a:p>
                      <a:r>
                        <a:rPr lang="es-ES" sz="1400" dirty="0"/>
                        <a:t>Abril </a:t>
                      </a:r>
                      <a:endParaRPr lang="es-ES" sz="1400" b="1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/>
                        <a:t>826.19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/>
                        <a:t>4,548.56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/>
                        <a:t>2,002.36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dirty="0"/>
                        <a:t>7,377.11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13006">
                <a:tc>
                  <a:txBody>
                    <a:bodyPr/>
                    <a:lstStyle/>
                    <a:p>
                      <a:r>
                        <a:rPr lang="es-ES" sz="1400" dirty="0"/>
                        <a:t>Mayo</a:t>
                      </a:r>
                      <a:endParaRPr lang="es-ES" sz="1400" b="1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/>
                        <a:t>2,084.69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/>
                        <a:t>4,840.38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/>
                        <a:t>2,000.96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dirty="0"/>
                        <a:t>8,926.03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13006">
                <a:tc>
                  <a:txBody>
                    <a:bodyPr/>
                    <a:lstStyle/>
                    <a:p>
                      <a:r>
                        <a:rPr lang="es-ES" sz="1400" b="0" dirty="0"/>
                        <a:t>Junio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/>
                        <a:t>1,725.97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/>
                        <a:t>7,130.38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/>
                        <a:t>2,000.48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dirty="0"/>
                        <a:t>10,856.83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13006">
                <a:tc>
                  <a:txBody>
                    <a:bodyPr/>
                    <a:lstStyle/>
                    <a:p>
                      <a:r>
                        <a:rPr lang="es-ES" sz="1400" b="0" dirty="0"/>
                        <a:t>Julio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/>
                        <a:t>1,102.95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/>
                        <a:t>6,325.58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/>
                        <a:t>1,998.83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dirty="0"/>
                        <a:t>9,427.36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13006">
                <a:tc>
                  <a:txBody>
                    <a:bodyPr/>
                    <a:lstStyle/>
                    <a:p>
                      <a:r>
                        <a:rPr lang="es-ES" sz="1400" b="0" dirty="0"/>
                        <a:t>Agosto 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/>
                        <a:t>961.09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/>
                        <a:t>5,728.17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/>
                        <a:t>1,315.50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dirty="0"/>
                        <a:t>8,004.76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13006">
                <a:tc>
                  <a:txBody>
                    <a:bodyPr/>
                    <a:lstStyle/>
                    <a:p>
                      <a:r>
                        <a:rPr lang="es-ES" sz="1400" b="0" dirty="0"/>
                        <a:t>Septiembre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400" dirty="0">
                        <a:solidFill>
                          <a:schemeClr val="tx1"/>
                        </a:solidFill>
                      </a:endParaRP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400" b="1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13006">
                <a:tc>
                  <a:txBody>
                    <a:bodyPr/>
                    <a:lstStyle/>
                    <a:p>
                      <a:r>
                        <a:rPr lang="es-ES" sz="1400" b="0" dirty="0"/>
                        <a:t>Octubre 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400" b="1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13006">
                <a:tc>
                  <a:txBody>
                    <a:bodyPr/>
                    <a:lstStyle/>
                    <a:p>
                      <a:r>
                        <a:rPr lang="es-ES" sz="1400" b="0" dirty="0"/>
                        <a:t>Noviembre 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400" b="1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13006">
                <a:tc>
                  <a:txBody>
                    <a:bodyPr/>
                    <a:lstStyle/>
                    <a:p>
                      <a:r>
                        <a:rPr lang="es-ES" sz="1400" b="0" dirty="0"/>
                        <a:t>Diciembre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400" b="1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532109">
                <a:tc>
                  <a:txBody>
                    <a:bodyPr/>
                    <a:lstStyle/>
                    <a:p>
                      <a:r>
                        <a:rPr lang="es-ES" sz="1400" b="1" dirty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</a:rPr>
                        <a:t>PROMEDIO DIARIO ANUAL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dirty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</a:rPr>
                        <a:t>996.22</a:t>
                      </a:r>
                    </a:p>
                  </a:txBody>
                  <a:tcPr marT="45721" marB="457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dirty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</a:rPr>
                        <a:t>4,649.49</a:t>
                      </a:r>
                    </a:p>
                  </a:txBody>
                  <a:tcPr marT="45721" marB="457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dirty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</a:rPr>
                        <a:t>1,926.81</a:t>
                      </a:r>
                    </a:p>
                  </a:txBody>
                  <a:tcPr marT="45721" marB="457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ES" sz="1400" b="1" kern="1200" dirty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7,572.52</a:t>
                      </a:r>
                    </a:p>
                  </a:txBody>
                  <a:tcPr marT="45721" marB="457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313006">
                <a:tc>
                  <a:txBody>
                    <a:bodyPr/>
                    <a:lstStyle/>
                    <a:p>
                      <a:r>
                        <a:rPr lang="es-ES" sz="1400" b="1" dirty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</a:rPr>
                        <a:t>EJECUTADO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GT" sz="1400" b="1" i="0" u="none" strike="noStrike" dirty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7,969.77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GT" sz="1400" b="1" i="0" u="none" strike="noStrike" dirty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37,195.88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GT" sz="1400" b="1" i="0" u="none" strike="noStrike" dirty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15,414.47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fontAlgn="t" latinLnBrk="0" hangingPunct="1"/>
                      <a:r>
                        <a:rPr lang="es-GT" sz="1400" b="1" kern="1200" dirty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60,580.12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313006">
                <a:tc gridSpan="4">
                  <a:txBody>
                    <a:bodyPr/>
                    <a:lstStyle/>
                    <a:p>
                      <a:pPr algn="ctr"/>
                      <a:r>
                        <a:rPr lang="es-ES" sz="1400" b="1" dirty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</a:rPr>
                        <a:t>Planificado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G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G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ES" sz="1400" b="1" kern="1200" dirty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120,000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313006">
                <a:tc gridSpan="4">
                  <a:txBody>
                    <a:bodyPr/>
                    <a:lstStyle/>
                    <a:p>
                      <a:pPr algn="ctr"/>
                      <a:r>
                        <a:rPr lang="es-ES" sz="1400" b="1" dirty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</a:rPr>
                        <a:t>Porcentaje de avance físico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G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G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ES" sz="1400" b="1" kern="1200" dirty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50.48%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261734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pPr/>
              <a:t>3</a:t>
            </a:fld>
            <a:endParaRPr lang="es-ES" dirty="0"/>
          </a:p>
        </p:txBody>
      </p:sp>
      <p:sp>
        <p:nvSpPr>
          <p:cNvPr id="6" name="Título 1"/>
          <p:cNvSpPr>
            <a:spLocks noGrp="1"/>
          </p:cNvSpPr>
          <p:nvPr>
            <p:ph type="ctrTitle"/>
          </p:nvPr>
        </p:nvSpPr>
        <p:spPr>
          <a:xfrm>
            <a:off x="3241964" y="0"/>
            <a:ext cx="8682712" cy="1321451"/>
          </a:xfrm>
          <a:gradFill flip="none" rotWithShape="1">
            <a:gsLst>
              <a:gs pos="0">
                <a:schemeClr val="accent6">
                  <a:lumMod val="89000"/>
                </a:schemeClr>
              </a:gs>
              <a:gs pos="23000">
                <a:schemeClr val="accent6">
                  <a:lumMod val="89000"/>
                </a:schemeClr>
              </a:gs>
              <a:gs pos="69000">
                <a:schemeClr val="accent6">
                  <a:lumMod val="75000"/>
                </a:schemeClr>
              </a:gs>
              <a:gs pos="97000">
                <a:schemeClr val="accent6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 anchorCtr="0">
            <a:noAutofit/>
          </a:bodyPr>
          <a:lstStyle/>
          <a:p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Convenio Ministerio de Agricultura, Ganadería y Alimentación con el Programa Mundial de Alimentos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Existencia de  producto alimentario al 31 de agosto de 2024 </a:t>
            </a:r>
          </a:p>
        </p:txBody>
      </p:sp>
      <p:graphicFrame>
        <p:nvGraphicFramePr>
          <p:cNvPr id="8" name="Tab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01497922"/>
              </p:ext>
            </p:extLst>
          </p:nvPr>
        </p:nvGraphicFramePr>
        <p:xfrm>
          <a:off x="3241962" y="1321451"/>
          <a:ext cx="8682713" cy="5098399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581150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7120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PRODUCTO</a:t>
                      </a:r>
                      <a:endParaRPr lang="es-GT" sz="20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Tm</a:t>
                      </a:r>
                      <a:endParaRPr lang="es-GT" sz="20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1698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Aceite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52.88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8625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Arroz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67.55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19100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Azúcar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52.65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8150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Frijol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101.31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76250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Harina</a:t>
                      </a:r>
                      <a:r>
                        <a:rPr lang="es-MX" sz="1800" b="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de maíz nixtamalizada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32.51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38224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Hojuelas</a:t>
                      </a:r>
                      <a:r>
                        <a:rPr lang="es-MX" sz="1800" b="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de avena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69.08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47675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Maíz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91.39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Mezcla</a:t>
                      </a:r>
                      <a:r>
                        <a:rPr lang="es-GT" sz="1800" b="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de harina de maíz y soya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33.70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Sal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19.54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600001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Total</a:t>
                      </a:r>
                      <a:endParaRPr lang="es-GT" sz="20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20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520.61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5" name="CuadroTexto 4">
            <a:extLst>
              <a:ext uri="{FF2B5EF4-FFF2-40B4-BE49-F238E27FC236}">
                <a16:creationId xmlns:a16="http://schemas.microsoft.com/office/drawing/2014/main" id="{7FA3B3FA-4DC2-4C37-B07B-B5E672861F58}"/>
              </a:ext>
            </a:extLst>
          </p:cNvPr>
          <p:cNvSpPr txBox="1"/>
          <p:nvPr/>
        </p:nvSpPr>
        <p:spPr>
          <a:xfrm>
            <a:off x="7102762" y="6492880"/>
            <a:ext cx="189094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b="1" dirty="0"/>
              <a:t>Tm= tonelada métrica </a:t>
            </a:r>
            <a:endParaRPr lang="es-GT" sz="1400" b="1" dirty="0"/>
          </a:p>
        </p:txBody>
      </p:sp>
    </p:spTree>
    <p:extLst>
      <p:ext uri="{BB962C8B-B14F-4D97-AF65-F5344CB8AC3E}">
        <p14:creationId xmlns:p14="http://schemas.microsoft.com/office/powerpoint/2010/main" val="17730608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pPr/>
              <a:t>4</a:t>
            </a:fld>
            <a:endParaRPr lang="es-ES" dirty="0"/>
          </a:p>
        </p:txBody>
      </p:sp>
      <p:sp>
        <p:nvSpPr>
          <p:cNvPr id="6" name="Título 1"/>
          <p:cNvSpPr>
            <a:spLocks noGrp="1"/>
          </p:cNvSpPr>
          <p:nvPr>
            <p:ph type="ctrTitle"/>
          </p:nvPr>
        </p:nvSpPr>
        <p:spPr>
          <a:xfrm>
            <a:off x="3251200" y="0"/>
            <a:ext cx="8820726" cy="1321451"/>
          </a:xfrm>
          <a:gradFill flip="none" rotWithShape="1">
            <a:gsLst>
              <a:gs pos="0">
                <a:schemeClr val="accent6">
                  <a:lumMod val="89000"/>
                </a:schemeClr>
              </a:gs>
              <a:gs pos="23000">
                <a:schemeClr val="accent6">
                  <a:lumMod val="89000"/>
                </a:schemeClr>
              </a:gs>
              <a:gs pos="69000">
                <a:schemeClr val="accent6">
                  <a:lumMod val="75000"/>
                </a:schemeClr>
              </a:gs>
              <a:gs pos="97000">
                <a:schemeClr val="accent6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 anchorCtr="0">
            <a:noAutofit/>
          </a:bodyPr>
          <a:lstStyle/>
          <a:p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Ministerio de Agricultura, Ganadería y Alimentación 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Dirección de Asistencia Alimentaria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Existencia de  producto alimentario al 31 de agosto de 2024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95916888"/>
              </p:ext>
            </p:extLst>
          </p:nvPr>
        </p:nvGraphicFramePr>
        <p:xfrm>
          <a:off x="3251198" y="1321451"/>
          <a:ext cx="8820727" cy="4850898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59038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1684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PRODUCTO</a:t>
                      </a:r>
                      <a:endParaRPr lang="es-GT" sz="20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Tm</a:t>
                      </a:r>
                      <a:endParaRPr lang="es-GT" sz="20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2601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Aceite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136.34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Arroz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1,710.63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4334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Azúcar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235.87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563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Frijol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1,199.95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2582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Harina</a:t>
                      </a:r>
                      <a:r>
                        <a:rPr lang="es-MX" sz="1800" b="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de maíz nixtamalizada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515.30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27833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Hojuelas</a:t>
                      </a:r>
                      <a:r>
                        <a:rPr lang="es-MX" sz="1800" b="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de Avena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331.76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5730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Maíz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2,542.05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34109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Mezcla de harina de maíz</a:t>
                      </a:r>
                      <a:r>
                        <a:rPr lang="es-GT" sz="1800" b="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y soya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224.86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34109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Sal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68.61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Total</a:t>
                      </a:r>
                      <a:endParaRPr lang="es-GT" sz="20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20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6,965.37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153150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pPr/>
              <a:t>5</a:t>
            </a:fld>
            <a:endParaRPr lang="es-ES" dirty="0"/>
          </a:p>
        </p:txBody>
      </p:sp>
      <p:sp>
        <p:nvSpPr>
          <p:cNvPr id="6" name="Título 1"/>
          <p:cNvSpPr>
            <a:spLocks noGrp="1"/>
          </p:cNvSpPr>
          <p:nvPr>
            <p:ph type="ctrTitle"/>
          </p:nvPr>
        </p:nvSpPr>
        <p:spPr>
          <a:xfrm>
            <a:off x="3278909" y="0"/>
            <a:ext cx="8774546" cy="1349402"/>
          </a:xfrm>
          <a:gradFill flip="none" rotWithShape="1">
            <a:gsLst>
              <a:gs pos="0">
                <a:schemeClr val="accent6">
                  <a:lumMod val="89000"/>
                </a:schemeClr>
              </a:gs>
              <a:gs pos="23000">
                <a:schemeClr val="accent6">
                  <a:lumMod val="89000"/>
                </a:schemeClr>
              </a:gs>
              <a:gs pos="69000">
                <a:schemeClr val="accent6">
                  <a:lumMod val="75000"/>
                </a:schemeClr>
              </a:gs>
              <a:gs pos="97000">
                <a:schemeClr val="accent6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 anchorCtr="0">
            <a:noAutofit/>
          </a:bodyPr>
          <a:lstStyle/>
          <a:p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Ministerio de  Desarrollo Social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Existencia de producto alimentario al 31 de agosto de 2024</a:t>
            </a:r>
          </a:p>
        </p:txBody>
      </p:sp>
      <p:graphicFrame>
        <p:nvGraphicFramePr>
          <p:cNvPr id="8" name="Tab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46440700"/>
              </p:ext>
            </p:extLst>
          </p:nvPr>
        </p:nvGraphicFramePr>
        <p:xfrm>
          <a:off x="3278909" y="3066472"/>
          <a:ext cx="8774546" cy="1478802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58729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015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92934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PRODUCTO</a:t>
                      </a:r>
                      <a:endParaRPr lang="es-GT" sz="20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Tm</a:t>
                      </a:r>
                      <a:endParaRPr lang="es-GT" sz="20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2934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Arroz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997.42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92934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Total</a:t>
                      </a:r>
                      <a:endParaRPr lang="es-GT" sz="20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20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997.42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397964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pPr/>
              <a:t>6</a:t>
            </a:fld>
            <a:endParaRPr lang="es-ES" dirty="0"/>
          </a:p>
        </p:txBody>
      </p:sp>
      <p:sp>
        <p:nvSpPr>
          <p:cNvPr id="7" name="Título 1"/>
          <p:cNvSpPr>
            <a:spLocks noGrp="1"/>
          </p:cNvSpPr>
          <p:nvPr>
            <p:ph type="ctrTitle"/>
          </p:nvPr>
        </p:nvSpPr>
        <p:spPr>
          <a:xfrm>
            <a:off x="3315854" y="0"/>
            <a:ext cx="8691418" cy="1224624"/>
          </a:xfrm>
          <a:gradFill flip="none" rotWithShape="1">
            <a:gsLst>
              <a:gs pos="0">
                <a:schemeClr val="accent6">
                  <a:lumMod val="89000"/>
                </a:schemeClr>
              </a:gs>
              <a:gs pos="23000">
                <a:schemeClr val="accent6">
                  <a:lumMod val="89000"/>
                </a:schemeClr>
              </a:gs>
              <a:gs pos="69000">
                <a:schemeClr val="accent6">
                  <a:lumMod val="75000"/>
                </a:schemeClr>
              </a:gs>
              <a:gs pos="97000">
                <a:schemeClr val="accent6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 anchorCtr="0">
            <a:noAutofit/>
          </a:bodyPr>
          <a:lstStyle/>
          <a:p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Ministerio de Agricultura, Ganadería y Alimentación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Convenio PMA - MAGA/VISAN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Ingreso de alimentos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enero - agosto 2024 </a:t>
            </a:r>
          </a:p>
        </p:txBody>
      </p:sp>
      <p:graphicFrame>
        <p:nvGraphicFramePr>
          <p:cNvPr id="9" name="Tabl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32865566"/>
              </p:ext>
            </p:extLst>
          </p:nvPr>
        </p:nvGraphicFramePr>
        <p:xfrm>
          <a:off x="3315854" y="1224624"/>
          <a:ext cx="8691418" cy="4933537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581733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740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60352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PRODUCTO</a:t>
                      </a:r>
                      <a:endParaRPr lang="es-GT" sz="20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Tm</a:t>
                      </a:r>
                      <a:endParaRPr lang="es-GT" sz="20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3969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Aceite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382.44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Arroz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1,687.31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60352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Azúcar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582.23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3919126348"/>
                  </a:ext>
                </a:extLst>
              </a:tr>
              <a:tr h="460352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Frijol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2,920.79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69114376"/>
                  </a:ext>
                </a:extLst>
              </a:tr>
              <a:tr h="460352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Harina de maíz nixtamalizada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1,588.66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748881978"/>
                  </a:ext>
                </a:extLst>
              </a:tr>
              <a:tr h="460352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Hojuelas de avena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722.38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374819570"/>
                  </a:ext>
                </a:extLst>
              </a:tr>
              <a:tr h="460352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Maíz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3,901.23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494292832"/>
                  </a:ext>
                </a:extLst>
              </a:tr>
              <a:tr h="460352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Mezcla de harina de maíz y soya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673.75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2081253463"/>
                  </a:ext>
                </a:extLst>
              </a:tr>
              <a:tr h="460352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Sal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158.93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3676107583"/>
                  </a:ext>
                </a:extLst>
              </a:tr>
              <a:tr h="460352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Total</a:t>
                      </a:r>
                      <a:endParaRPr lang="es-GT" sz="20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20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12,617.71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860193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pPr/>
              <a:t>7</a:t>
            </a:fld>
            <a:endParaRPr lang="es-ES" dirty="0"/>
          </a:p>
        </p:txBody>
      </p:sp>
      <p:sp>
        <p:nvSpPr>
          <p:cNvPr id="7" name="Título 1"/>
          <p:cNvSpPr>
            <a:spLocks noGrp="1"/>
          </p:cNvSpPr>
          <p:nvPr>
            <p:ph type="ctrTitle"/>
          </p:nvPr>
        </p:nvSpPr>
        <p:spPr>
          <a:xfrm>
            <a:off x="3315854" y="0"/>
            <a:ext cx="8691418" cy="1117600"/>
          </a:xfrm>
          <a:gradFill flip="none" rotWithShape="1">
            <a:gsLst>
              <a:gs pos="0">
                <a:schemeClr val="accent6">
                  <a:lumMod val="89000"/>
                </a:schemeClr>
              </a:gs>
              <a:gs pos="23000">
                <a:schemeClr val="accent6">
                  <a:lumMod val="89000"/>
                </a:schemeClr>
              </a:gs>
              <a:gs pos="69000">
                <a:schemeClr val="accent6">
                  <a:lumMod val="75000"/>
                </a:schemeClr>
              </a:gs>
              <a:gs pos="97000">
                <a:schemeClr val="accent6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 anchorCtr="0">
            <a:noAutofit/>
          </a:bodyPr>
          <a:lstStyle/>
          <a:p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Ministerio de Agricultura, Ganadería y Alimentación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Dirección de Asistencia Alimentaria 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Despacho de alimentos 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enero - agosto 2024 </a:t>
            </a:r>
          </a:p>
        </p:txBody>
      </p:sp>
      <p:graphicFrame>
        <p:nvGraphicFramePr>
          <p:cNvPr id="9" name="Tabl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68696678"/>
              </p:ext>
            </p:extLst>
          </p:nvPr>
        </p:nvGraphicFramePr>
        <p:xfrm>
          <a:off x="3315855" y="1117600"/>
          <a:ext cx="8691418" cy="5657036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581733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740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PRODUCTO</a:t>
                      </a:r>
                      <a:endParaRPr lang="es-GT" sz="20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Tm</a:t>
                      </a:r>
                      <a:endParaRPr lang="es-GT" sz="20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Aceite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233.01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Arroz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1,319.59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Azúcar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348.70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Frijol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2,352.30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Harina</a:t>
                      </a:r>
                      <a:r>
                        <a:rPr lang="es-MX" sz="1800" b="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de maíz Nixtamalizada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1,220.37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Hojuelas</a:t>
                      </a:r>
                      <a:r>
                        <a:rPr lang="es-MX" sz="1800" b="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de Avena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376.40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Maíz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3,179.19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Mezcla</a:t>
                      </a:r>
                      <a:r>
                        <a:rPr lang="es-GT" sz="1800" b="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de harina de maíz y soya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417.47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Sal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95.53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Total</a:t>
                      </a:r>
                      <a:endParaRPr lang="es-GT" sz="20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20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9,542.55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303419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pPr/>
              <a:t>8</a:t>
            </a:fld>
            <a:endParaRPr lang="es-ES" dirty="0"/>
          </a:p>
        </p:txBody>
      </p:sp>
      <p:sp>
        <p:nvSpPr>
          <p:cNvPr id="7" name="Título 1"/>
          <p:cNvSpPr>
            <a:spLocks noGrp="1"/>
          </p:cNvSpPr>
          <p:nvPr>
            <p:ph type="ctrTitle"/>
          </p:nvPr>
        </p:nvSpPr>
        <p:spPr>
          <a:xfrm>
            <a:off x="3343563" y="9236"/>
            <a:ext cx="8581113" cy="1117600"/>
          </a:xfrm>
          <a:gradFill flip="none" rotWithShape="1">
            <a:gsLst>
              <a:gs pos="0">
                <a:schemeClr val="accent6">
                  <a:lumMod val="89000"/>
                </a:schemeClr>
              </a:gs>
              <a:gs pos="23000">
                <a:schemeClr val="accent6">
                  <a:lumMod val="89000"/>
                </a:schemeClr>
              </a:gs>
              <a:gs pos="69000">
                <a:schemeClr val="accent6">
                  <a:lumMod val="75000"/>
                </a:schemeClr>
              </a:gs>
              <a:gs pos="97000">
                <a:schemeClr val="accent6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 anchorCtr="0">
            <a:noAutofit/>
          </a:bodyPr>
          <a:lstStyle/>
          <a:p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Ministerio de Desarrollo Social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Despacho de alimentos 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enero - agosto 2024</a:t>
            </a:r>
          </a:p>
        </p:txBody>
      </p:sp>
      <p:graphicFrame>
        <p:nvGraphicFramePr>
          <p:cNvPr id="9" name="Tabl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17694084"/>
              </p:ext>
            </p:extLst>
          </p:nvPr>
        </p:nvGraphicFramePr>
        <p:xfrm>
          <a:off x="3343564" y="3222484"/>
          <a:ext cx="8581112" cy="1028552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57435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3761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PRODUCTO</a:t>
                      </a:r>
                      <a:endParaRPr lang="es-GT" sz="20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Tm</a:t>
                      </a:r>
                      <a:endParaRPr lang="es-GT" sz="20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Arroz</a:t>
                      </a:r>
                      <a:endParaRPr lang="es-GT" sz="20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2000" b="1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183.17</a:t>
                      </a:r>
                      <a:endParaRPr lang="es-GT" sz="20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09038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3398983" y="55699"/>
            <a:ext cx="8525694" cy="1321451"/>
          </a:xfrm>
          <a:gradFill flip="none" rotWithShape="1">
            <a:gsLst>
              <a:gs pos="0">
                <a:schemeClr val="accent6">
                  <a:lumMod val="89000"/>
                </a:schemeClr>
              </a:gs>
              <a:gs pos="23000">
                <a:schemeClr val="accent6">
                  <a:lumMod val="89000"/>
                </a:schemeClr>
              </a:gs>
              <a:gs pos="69000">
                <a:schemeClr val="accent6">
                  <a:lumMod val="75000"/>
                </a:schemeClr>
              </a:gs>
              <a:gs pos="97000">
                <a:schemeClr val="accent6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 anchorCtr="0">
            <a:noAutofit/>
          </a:bodyPr>
          <a:lstStyle/>
          <a:p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Presupuesto del INDECA 2024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Ingresos por fuente de financiamiento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enero – agosto 2024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pPr/>
              <a:t>9</a:t>
            </a:fld>
            <a:endParaRPr lang="es-ES" dirty="0"/>
          </a:p>
        </p:txBody>
      </p:sp>
      <p:graphicFrame>
        <p:nvGraphicFramePr>
          <p:cNvPr id="6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04755256"/>
              </p:ext>
            </p:extLst>
          </p:nvPr>
        </p:nvGraphicFramePr>
        <p:xfrm>
          <a:off x="3398983" y="1767554"/>
          <a:ext cx="8525695" cy="3849675"/>
        </p:xfrm>
        <a:graphic>
          <a:graphicData uri="http://schemas.openxmlformats.org/drawingml/2006/table">
            <a:tbl>
              <a:tblPr firstRow="1" bandRow="1">
                <a:tableStyleId>{9DCAF9ED-07DC-4A11-8D7F-57B35C25682E}</a:tableStyleId>
              </a:tblPr>
              <a:tblGrid>
                <a:gridCol w="209947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3727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4441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5825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8627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21551">
                <a:tc>
                  <a:txBody>
                    <a:bodyPr/>
                    <a:lstStyle/>
                    <a:p>
                      <a:pPr algn="ctr"/>
                      <a:r>
                        <a:rPr lang="es-ES_tradnl" sz="2000" noProof="0" dirty="0"/>
                        <a:t>Fuente</a:t>
                      </a:r>
                      <a:r>
                        <a:rPr lang="es-ES_tradnl" sz="2000" baseline="0" noProof="0" dirty="0"/>
                        <a:t> de financiamiento</a:t>
                      </a:r>
                      <a:endParaRPr lang="es-ES_tradnl" sz="2000" noProof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2000" noProof="0" dirty="0"/>
                        <a:t>Asignado</a:t>
                      </a:r>
                      <a:endParaRPr lang="es-ES_tradnl" sz="2000" noProof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2000" noProof="0" dirty="0"/>
                        <a:t>Vigente</a:t>
                      </a:r>
                      <a:endParaRPr lang="es-ES_tradnl" sz="2000" noProof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2000" noProof="0" dirty="0"/>
                        <a:t>Percibido</a:t>
                      </a:r>
                      <a:endParaRPr lang="es-ES_tradnl" sz="2000" noProof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2000" noProof="0" dirty="0"/>
                        <a:t>% Percibido s/vigente</a:t>
                      </a:r>
                      <a:endParaRPr lang="es-ES_tradnl" sz="2000" noProof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15159">
                <a:tc>
                  <a:txBody>
                    <a:bodyPr/>
                    <a:lstStyle/>
                    <a:p>
                      <a:pPr marL="271463" indent="-271463" algn="l"/>
                      <a:r>
                        <a:rPr lang="es-ES_tradnl" sz="1600" noProof="0" dirty="0"/>
                        <a:t>21 Ingresos Tributarios      IVA PAZ</a:t>
                      </a:r>
                      <a:endParaRPr lang="es-ES_tradnl" sz="1600" b="1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1600" noProof="0" dirty="0"/>
                        <a:t>17,000,000.00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1600" noProof="0" dirty="0"/>
                        <a:t>17,000,000.00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1600" noProof="0" dirty="0"/>
                        <a:t>8,485,141.00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b="0" noProof="0" dirty="0"/>
                        <a:t>49.91%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06374">
                <a:tc>
                  <a:txBody>
                    <a:bodyPr/>
                    <a:lstStyle/>
                    <a:p>
                      <a:pPr algn="l"/>
                      <a:r>
                        <a:rPr lang="es-ES_tradnl" sz="1600" noProof="0" dirty="0"/>
                        <a:t>31 Ingresos</a:t>
                      </a:r>
                      <a:r>
                        <a:rPr lang="es-ES_tradnl" sz="1600" baseline="0" noProof="0" dirty="0"/>
                        <a:t> propios</a:t>
                      </a:r>
                      <a:endParaRPr lang="es-ES_tradnl" sz="1600" b="1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1600" noProof="0" dirty="0"/>
                        <a:t>100,000.00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1600" noProof="0" dirty="0"/>
                        <a:t>100,000.00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1600" noProof="0" dirty="0"/>
                        <a:t>184,971.79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b="0" noProof="0" dirty="0"/>
                        <a:t>184.97%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77061">
                <a:tc>
                  <a:txBody>
                    <a:bodyPr/>
                    <a:lstStyle/>
                    <a:p>
                      <a:pPr marL="266700" indent="-266700" algn="l"/>
                      <a:r>
                        <a:rPr lang="es-ES_tradnl" sz="1600" noProof="0" dirty="0"/>
                        <a:t>32</a:t>
                      </a:r>
                      <a:r>
                        <a:rPr lang="es-ES_tradnl" sz="1600" baseline="0" noProof="0" dirty="0"/>
                        <a:t> Disminución de Caja y Bancos</a:t>
                      </a:r>
                      <a:endParaRPr lang="es-ES_tradnl" sz="1600" b="1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1600" noProof="0" dirty="0"/>
                        <a:t>2,400,000.00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1600" noProof="0" dirty="0"/>
                        <a:t>2,400,000.00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1600" noProof="0" dirty="0"/>
                        <a:t>2,400,000.00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b="0" noProof="0" dirty="0"/>
                        <a:t>100%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5239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s-ES_tradnl" sz="1600" b="1" kern="1200" noProof="0" dirty="0">
                          <a:solidFill>
                            <a:schemeClr val="tx1"/>
                          </a:solidFill>
                        </a:rPr>
                        <a:t>TOTAL</a:t>
                      </a:r>
                      <a:endParaRPr lang="es-ES_tradnl" sz="1600" b="1" kern="1200" noProof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s-ES_tradnl" sz="1600" b="1" kern="1200" noProof="0" dirty="0">
                          <a:solidFill>
                            <a:schemeClr val="tx1"/>
                          </a:solidFill>
                        </a:rPr>
                        <a:t>19,500,000.00</a:t>
                      </a:r>
                      <a:endParaRPr lang="es-ES_tradnl" sz="1600" b="1" kern="1200" noProof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s-ES_tradnl" sz="1600" b="1" kern="1200" noProof="0" dirty="0">
                          <a:solidFill>
                            <a:schemeClr val="tx1"/>
                          </a:solidFill>
                        </a:rPr>
                        <a:t>19,500,000.00</a:t>
                      </a:r>
                      <a:endParaRPr lang="es-ES_tradnl" sz="1600" b="1" kern="1200" noProof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s-ES_tradnl" sz="1600" b="1" kern="1200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11,070,112.79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endParaRPr lang="es-ES_tradnl" sz="1600" b="1" kern="1200" noProof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7" name="Rectángulo 6"/>
          <p:cNvSpPr/>
          <p:nvPr/>
        </p:nvSpPr>
        <p:spPr>
          <a:xfrm>
            <a:off x="5136033" y="6015631"/>
            <a:ext cx="5772150" cy="369334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89000"/>
                </a:schemeClr>
              </a:gs>
              <a:gs pos="23000">
                <a:schemeClr val="accent6">
                  <a:lumMod val="89000"/>
                </a:schemeClr>
              </a:gs>
              <a:gs pos="69000">
                <a:schemeClr val="accent6">
                  <a:lumMod val="75000"/>
                </a:schemeClr>
              </a:gs>
              <a:gs pos="97000">
                <a:schemeClr val="accent6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 anchorCtr="0">
            <a:noAutofit/>
          </a:bodyPr>
          <a:lstStyle/>
          <a:p>
            <a:pPr algn="ctr" defTabSz="914388">
              <a:lnSpc>
                <a:spcPct val="90000"/>
              </a:lnSpc>
              <a:spcBef>
                <a:spcPct val="0"/>
              </a:spcBef>
            </a:pP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Porcentaje percibido sobre lo vigente 56.77 %</a:t>
            </a:r>
          </a:p>
        </p:txBody>
      </p:sp>
      <p:sp>
        <p:nvSpPr>
          <p:cNvPr id="3" name="CuadroTexto 2"/>
          <p:cNvSpPr txBox="1"/>
          <p:nvPr/>
        </p:nvSpPr>
        <p:spPr>
          <a:xfrm>
            <a:off x="3708393" y="1356507"/>
            <a:ext cx="8348257" cy="3755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b="1" dirty="0">
                <a:solidFill>
                  <a:schemeClr val="accent6">
                    <a:lumMod val="75000"/>
                  </a:schemeClr>
                </a:solidFill>
              </a:rPr>
              <a:t>(Valores expresados en Quetzales)</a:t>
            </a:r>
          </a:p>
        </p:txBody>
      </p:sp>
    </p:spTree>
    <p:extLst>
      <p:ext uri="{BB962C8B-B14F-4D97-AF65-F5344CB8AC3E}">
        <p14:creationId xmlns:p14="http://schemas.microsoft.com/office/powerpoint/2010/main" val="27393023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17173</TotalTime>
  <Words>644</Words>
  <Application>Microsoft Office PowerPoint</Application>
  <PresentationFormat>Panorámica</PresentationFormat>
  <Paragraphs>256</Paragraphs>
  <Slides>10</Slides>
  <Notes>9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Tema de Office</vt:lpstr>
      <vt:lpstr>Presentación de PowerPoint</vt:lpstr>
      <vt:lpstr>Existencias diarias, promedio mensual  del manejo de alimentos en bodegas  del INDECA   Año 2024</vt:lpstr>
      <vt:lpstr>Convenio Ministerio de Agricultura, Ganadería y Alimentación con el Programa Mundial de Alimentos Existencia de  producto alimentario al 31 de agosto de 2024 </vt:lpstr>
      <vt:lpstr>Ministerio de Agricultura, Ganadería y Alimentación  Dirección de Asistencia Alimentaria Existencia de  producto alimentario al 31 de agosto de 2024</vt:lpstr>
      <vt:lpstr>Ministerio de  Desarrollo Social Existencia de producto alimentario al 31 de agosto de 2024</vt:lpstr>
      <vt:lpstr>Ministerio de Agricultura, Ganadería y Alimentación Convenio PMA - MAGA/VISAN Ingreso de alimentos  enero - agosto 2024 </vt:lpstr>
      <vt:lpstr>Ministerio de Agricultura, Ganadería y Alimentación Dirección de Asistencia Alimentaria  Despacho de alimentos   enero - agosto 2024 </vt:lpstr>
      <vt:lpstr>Ministerio de Desarrollo Social Despacho de alimentos  enero - agosto 2024</vt:lpstr>
      <vt:lpstr>Presupuesto del INDECA 2024 Ingresos por fuente de financiamiento enero – agosto 2024</vt:lpstr>
      <vt:lpstr>Presupuesto del INDECA 2024 Instituto Nacional de Comercialización Agrícola Egresos por grupo de gasto   enero – agosto 2024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Carlos  Calderon</dc:creator>
  <cp:lastModifiedBy>Carlos Enrique Calderón Hernández</cp:lastModifiedBy>
  <cp:revision>2000</cp:revision>
  <cp:lastPrinted>2017-08-11T21:19:39Z</cp:lastPrinted>
  <dcterms:created xsi:type="dcterms:W3CDTF">2017-01-05T16:19:17Z</dcterms:created>
  <dcterms:modified xsi:type="dcterms:W3CDTF">2024-09-20T13:33:59Z</dcterms:modified>
</cp:coreProperties>
</file>