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8" r:id="rId3"/>
    <p:sldId id="283" r:id="rId4"/>
    <p:sldId id="272" r:id="rId5"/>
    <p:sldId id="278" r:id="rId6"/>
    <p:sldId id="287" r:id="rId7"/>
    <p:sldId id="288" r:id="rId8"/>
    <p:sldId id="286" r:id="rId9"/>
    <p:sldId id="266" r:id="rId10"/>
    <p:sldId id="267" r:id="rId11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72"/>
            <p14:sldId id="278"/>
            <p14:sldId id="287"/>
            <p14:sldId id="288"/>
            <p14:sldId id="286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1972" autoAdjust="0"/>
  </p:normalViewPr>
  <p:slideViewPr>
    <p:cSldViewPr snapToGrid="0" showGuides="1">
      <p:cViewPr varScale="1">
        <p:scale>
          <a:sx n="101" d="100"/>
          <a:sy n="101" d="100"/>
        </p:scale>
        <p:origin x="1104" y="96"/>
      </p:cViewPr>
      <p:guideLst>
        <p:guide orient="horz" pos="2160"/>
        <p:guide pos="38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6076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290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925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2F604A02-9616-4BC2-A5FF-578E0B64FB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1" r="10152" b="37125"/>
          <a:stretch/>
        </p:blipFill>
        <p:spPr>
          <a:xfrm>
            <a:off x="57575" y="5370483"/>
            <a:ext cx="2621194" cy="143716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23/10/2024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GT"/>
          </a:p>
        </p:txBody>
      </p:sp>
      <p:pic>
        <p:nvPicPr>
          <p:cNvPr id="13" name="Imagen 12" descr="Texto&#10;&#10;Descripción generada con confianza muy alta">
            <a:extLst>
              <a:ext uri="{FF2B5EF4-FFF2-40B4-BE49-F238E27FC236}">
                <a16:creationId xmlns:a16="http://schemas.microsoft.com/office/drawing/2014/main" id="{1D02273E-D3D8-42CB-85CD-6A2BEFD2A103}"/>
              </a:ext>
            </a:extLst>
          </p:cNvPr>
          <p:cNvPicPr/>
          <p:nvPr userDrawn="1"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540"/>
          <a:stretch/>
        </p:blipFill>
        <p:spPr bwMode="auto">
          <a:xfrm>
            <a:off x="109055" y="338900"/>
            <a:ext cx="2304622" cy="176698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31FB0AA8-D088-428F-BB37-3ECDA3365BD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0" y="3664808"/>
            <a:ext cx="2621195" cy="200310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3" name="Rectángulo 22">
            <a:extLst>
              <a:ext uri="{FF2B5EF4-FFF2-40B4-BE49-F238E27FC236}">
                <a16:creationId xmlns:a16="http://schemas.microsoft.com/office/drawing/2014/main" id="{6DCCF024-B48F-4D5C-8ADC-94FAB10C2F2C}"/>
              </a:ext>
            </a:extLst>
          </p:cNvPr>
          <p:cNvSpPr/>
          <p:nvPr userDrawn="1"/>
        </p:nvSpPr>
        <p:spPr>
          <a:xfrm>
            <a:off x="2663141" y="0"/>
            <a:ext cx="20368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81E561C1-CDD5-4E78-B06D-D91E8A41574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6" y="2180657"/>
            <a:ext cx="2557100" cy="191782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23/10/2024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23/10/2024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23/10/2024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23/10/2024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23/10/2024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23/10/2024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23/10/2024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23/10/2024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23/10/2024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23/10/2024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23/10/2024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4791805" y="1297730"/>
            <a:ext cx="552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dirty="0"/>
              <a:t>INSTITUTO NACIONAL DE COMERCIALIZACIÓN AGRÍCOLA</a:t>
            </a:r>
          </a:p>
          <a:p>
            <a:pPr algn="ctr"/>
            <a:r>
              <a:rPr lang="es-GT" b="1" dirty="0"/>
              <a:t>INDECA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966E476-3429-4846-8C74-19AA4677E429}"/>
              </a:ext>
            </a:extLst>
          </p:cNvPr>
          <p:cNvSpPr txBox="1"/>
          <p:nvPr/>
        </p:nvSpPr>
        <p:spPr>
          <a:xfrm>
            <a:off x="3619365" y="1930490"/>
            <a:ext cx="7869381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/>
              <a:t>Ley de Acceso a la Información Pública</a:t>
            </a:r>
          </a:p>
          <a:p>
            <a:pPr algn="ctr"/>
            <a:r>
              <a:rPr lang="es-GT" b="1" dirty="0"/>
              <a:t>Decreto 57 -2008</a:t>
            </a:r>
          </a:p>
          <a:p>
            <a:pPr>
              <a:lnSpc>
                <a:spcPct val="150000"/>
              </a:lnSpc>
            </a:pPr>
            <a:r>
              <a:rPr lang="es-GT" dirty="0"/>
              <a:t>Actualiza: Dirección Administrativa</a:t>
            </a:r>
          </a:p>
          <a:p>
            <a:pPr>
              <a:lnSpc>
                <a:spcPct val="150000"/>
              </a:lnSpc>
            </a:pPr>
            <a:r>
              <a:rPr lang="es-GT" dirty="0"/>
              <a:t>Reporte: Ejecución Física y Financiera de Enero – Septiembre 2024</a:t>
            </a:r>
          </a:p>
          <a:p>
            <a:pPr>
              <a:lnSpc>
                <a:spcPct val="150000"/>
              </a:lnSpc>
            </a:pPr>
            <a:r>
              <a:rPr lang="es-GT" dirty="0"/>
              <a:t>Fecha de actualización: 14 de octubre de 2024</a:t>
            </a:r>
          </a:p>
          <a:p>
            <a:pPr>
              <a:lnSpc>
                <a:spcPct val="150000"/>
              </a:lnSpc>
            </a:pPr>
            <a:r>
              <a:rPr lang="es-GT" dirty="0"/>
              <a:t>Elaborado por: Carlos Calderón – Encargado de Acceso a la Información Pública</a:t>
            </a:r>
          </a:p>
          <a:p>
            <a:pPr>
              <a:lnSpc>
                <a:spcPct val="150000"/>
              </a:lnSpc>
            </a:pPr>
            <a:r>
              <a:rPr lang="es-GT" dirty="0"/>
              <a:t>Fuente: Reportes de la Unidad de Inventario de Alimentos de la Dirección de Logística y de la Unidad de Presupuesto de la Dirección Financiera.</a:t>
            </a:r>
          </a:p>
          <a:p>
            <a:pPr>
              <a:lnSpc>
                <a:spcPct val="150000"/>
              </a:lnSpc>
            </a:pPr>
            <a:r>
              <a:rPr lang="es-GT" dirty="0"/>
              <a:t>Base legal:</a:t>
            </a:r>
          </a:p>
          <a:p>
            <a:pPr>
              <a:lnSpc>
                <a:spcPct val="150000"/>
              </a:lnSpc>
            </a:pPr>
            <a:r>
              <a:rPr lang="es-GT" dirty="0"/>
              <a:t>	Artículo 10 – Información Pública de Oficio</a:t>
            </a:r>
          </a:p>
          <a:p>
            <a:pPr>
              <a:lnSpc>
                <a:spcPct val="150000"/>
              </a:lnSpc>
            </a:pPr>
            <a:r>
              <a:rPr lang="es-GT" dirty="0"/>
              <a:t>	Numeral 29 – Otra información de utilidad o relevancia</a:t>
            </a:r>
          </a:p>
          <a:p>
            <a:endParaRPr lang="es-GT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2FDA9C7B-94BD-479D-B5F8-07BF9A530329}"/>
              </a:ext>
            </a:extLst>
          </p:cNvPr>
          <p:cNvSpPr/>
          <p:nvPr/>
        </p:nvSpPr>
        <p:spPr>
          <a:xfrm>
            <a:off x="7013877" y="211880"/>
            <a:ext cx="1080356" cy="1085850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7113811-C779-4DBB-8C82-A82C971C8E72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477" y="4238027"/>
            <a:ext cx="2897820" cy="2135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457074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2024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septiembre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4806691" y="5846547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   54.27%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Percibido: 78.32%</a:t>
            </a: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9886880"/>
              </p:ext>
            </p:extLst>
          </p:nvPr>
        </p:nvGraphicFramePr>
        <p:xfrm>
          <a:off x="3414439" y="1755524"/>
          <a:ext cx="8510237" cy="394331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9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4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6163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327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Servicios</a:t>
                      </a:r>
                      <a:r>
                        <a:rPr lang="es-ES_tradnl" sz="1600" baseline="0" noProof="0" dirty="0"/>
                        <a:t> Personales   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9,520,000.00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6,267,390.93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780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Servicios NO Personales   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6,308,000.00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2,151,920.23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4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Materiales y Suministros</a:t>
                      </a:r>
                      <a:r>
                        <a:rPr lang="es-ES_tradnl" sz="1600" baseline="0" noProof="0" dirty="0"/>
                        <a:t>   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1,667,250.00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909,099.13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83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Propiedad,</a:t>
                      </a:r>
                      <a:r>
                        <a:rPr lang="es-ES_tradnl" sz="1600" baseline="0" noProof="0" dirty="0"/>
                        <a:t> Planta y Equipo </a:t>
                      </a:r>
                      <a:r>
                        <a:rPr lang="es-ES_tradnl" sz="1600" noProof="0" dirty="0"/>
                        <a:t>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349,258.94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Transferencias</a:t>
                      </a:r>
                      <a:r>
                        <a:rPr lang="es-ES_tradnl" sz="1600" baseline="0" noProof="0" dirty="0"/>
                        <a:t> Corrientes   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954,750.00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802,132.98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b="0" noProof="0" dirty="0"/>
                        <a:t>Asig</a:t>
                      </a:r>
                      <a:r>
                        <a:rPr lang="es-ES_tradnl" sz="1600" b="0" baseline="0" noProof="0" dirty="0"/>
                        <a:t>naciones Globales          “900”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550,000.00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303,095.38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547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10,582,897.19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380509" y="0"/>
            <a:ext cx="8811493" cy="897343"/>
          </a:xfr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diarias, promedio mensual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manejo de alimentos en bodegas  del INDECA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529383"/>
              </p:ext>
            </p:extLst>
          </p:nvPr>
        </p:nvGraphicFramePr>
        <p:xfrm>
          <a:off x="3380509" y="905672"/>
          <a:ext cx="8811493" cy="59523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73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0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PMA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MAGA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MIDES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0.88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3,126.69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2,079.13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5,206.70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6.99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2,519.16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2,011.96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4,538.11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1,261.01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2,976.96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2,005.25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6,243.22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826.19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4,548.56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2,002.36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7,377.11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2,084.69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4,840.38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2,000.96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8,926.03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Junio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1,725.97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7,130.38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2,000.48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10,856.83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Julio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1,102.95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6,325.58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1,998.83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9,427.36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Agosto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961.09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5,728.17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1,315.50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8,004.76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Septiembre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976.36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5,320.22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996.86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7,293.44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Octubre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Noviembre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Diciembre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32109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 ANUAL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994.01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4,724.01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1,823.48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7,541.51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8,946.13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42,516.10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16,411.33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GT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67,873.56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120,000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56.56%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41964" y="0"/>
            <a:ext cx="8682712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30 de septiembre de 2024 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897714"/>
              </p:ext>
            </p:extLst>
          </p:nvPr>
        </p:nvGraphicFramePr>
        <p:xfrm>
          <a:off x="3241962" y="1321451"/>
          <a:ext cx="8682713" cy="50983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1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1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69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40.01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31.01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2.73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68.56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2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17.26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164.02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56.93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7.44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00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388.94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7FA3B3FA-4DC2-4C37-B07B-B5E672861F58}"/>
              </a:ext>
            </a:extLst>
          </p:cNvPr>
          <p:cNvSpPr txBox="1"/>
          <p:nvPr/>
        </p:nvSpPr>
        <p:spPr>
          <a:xfrm>
            <a:off x="7102762" y="6492880"/>
            <a:ext cx="1890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Tm= tonelada métrica 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51200" y="0"/>
            <a:ext cx="8820726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30 de septiembre de 2024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9766"/>
              </p:ext>
            </p:extLst>
          </p:nvPr>
        </p:nvGraphicFramePr>
        <p:xfrm>
          <a:off x="3251198" y="1321451"/>
          <a:ext cx="8820727" cy="48508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03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97.39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798.70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3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199.92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1,185.02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58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150.09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83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244.06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73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2,951.94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138.91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70.68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5,836.60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78909" y="0"/>
            <a:ext cx="877454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30 de septiembre de 2024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96358"/>
              </p:ext>
            </p:extLst>
          </p:nvPr>
        </p:nvGraphicFramePr>
        <p:xfrm>
          <a:off x="3278909" y="3066472"/>
          <a:ext cx="8774546" cy="14788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72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1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995.32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995.32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15854" y="0"/>
            <a:ext cx="8691418" cy="1224624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PMA - MAGA/VISAN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- septiembre 2024 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193984"/>
              </p:ext>
            </p:extLst>
          </p:nvPr>
        </p:nvGraphicFramePr>
        <p:xfrm>
          <a:off x="3315854" y="1224624"/>
          <a:ext cx="8691418" cy="493353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96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440.60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1,919.46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657.83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919126348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3,651.70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69114376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 de maíz nixtamalizada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1,588.66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748881978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754.51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74819570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5,223.99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494292832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 y soya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773.74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081253463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199.41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676107583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15,209.90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01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15854" y="0"/>
            <a:ext cx="869141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– septiembre 2024 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224044"/>
              </p:ext>
            </p:extLst>
          </p:nvPr>
        </p:nvGraphicFramePr>
        <p:xfrm>
          <a:off x="3315855" y="1117600"/>
          <a:ext cx="8691418" cy="56570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342.98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2,500.21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510.26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3,130.89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1,617.12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548.05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4,019.43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580.17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146.02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13,995.13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34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43563" y="9236"/>
            <a:ext cx="8581113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- septiembre 2024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831593"/>
              </p:ext>
            </p:extLst>
          </p:nvPr>
        </p:nvGraphicFramePr>
        <p:xfrm>
          <a:off x="3343564" y="3222484"/>
          <a:ext cx="8581112" cy="1028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743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7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185.27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398983" y="55699"/>
            <a:ext cx="8525694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2024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– septiembre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7839912"/>
              </p:ext>
            </p:extLst>
          </p:nvPr>
        </p:nvGraphicFramePr>
        <p:xfrm>
          <a:off x="3398983" y="1767554"/>
          <a:ext cx="8525695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99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7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4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82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6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Fuente</a:t>
                      </a:r>
                      <a:r>
                        <a:rPr lang="es-ES_tradnl" sz="2000" baseline="0" noProof="0" dirty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10,851,887.00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63.83%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31 Ingresos</a:t>
                      </a:r>
                      <a:r>
                        <a:rPr lang="es-ES_tradnl" sz="1600" baseline="0" noProof="0" dirty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260,954.18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260.695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32</a:t>
                      </a:r>
                      <a:r>
                        <a:rPr lang="es-ES_tradnl" sz="1600" baseline="0" noProof="0" dirty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100%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13,512,841.18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</a:t>
            </a:r>
            <a:r>
              <a:rPr lang="es-ES" sz="200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 vigente: 69.30%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70839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(Valores expresados en Quetzales)</a:t>
            </a:r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17219</TotalTime>
  <Words>653</Words>
  <Application>Microsoft Office PowerPoint</Application>
  <PresentationFormat>Panorámica</PresentationFormat>
  <Paragraphs>259</Paragraphs>
  <Slides>10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2024</vt:lpstr>
      <vt:lpstr>Convenio Ministerio de Agricultura, Ganadería y Alimentación con el Programa Mundial de Alimentos Existencia de  producto alimentario al 30 de septiembre de 2024 </vt:lpstr>
      <vt:lpstr>Ministerio de Agricultura, Ganadería y Alimentación  Dirección de Asistencia Alimentaria Existencia de  producto alimentario al 30 de septiembre de 2024</vt:lpstr>
      <vt:lpstr>Ministerio de  Desarrollo Social Existencia de producto alimentario al 30 de septiembre de 2024</vt:lpstr>
      <vt:lpstr>Ministerio de Agricultura, Ganadería y Alimentación Convenio PMA - MAGA/VISAN Ingreso de alimentos  enero - septiembre 2024 </vt:lpstr>
      <vt:lpstr>Ministerio de Agricultura, Ganadería y Alimentación Dirección de Asistencia Alimentaria  Despacho de alimentos   enero – septiembre 2024 </vt:lpstr>
      <vt:lpstr>Ministerio de Desarrollo Social Despacho de alimentos  enero - septiembre 2024</vt:lpstr>
      <vt:lpstr>Presupuesto del INDECA 2024 Ingresos por fuente de financiamiento enero – septiembre 2024</vt:lpstr>
      <vt:lpstr>Presupuesto del INDECA 2024 Instituto Nacional de Comercialización Agrícola Egresos por grupo de gasto   enero – septiembre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Enrique Calderón Hernández</cp:lastModifiedBy>
  <cp:revision>2024</cp:revision>
  <cp:lastPrinted>2017-08-11T21:19:39Z</cp:lastPrinted>
  <dcterms:created xsi:type="dcterms:W3CDTF">2017-01-05T16:19:17Z</dcterms:created>
  <dcterms:modified xsi:type="dcterms:W3CDTF">2024-10-23T14:01:08Z</dcterms:modified>
</cp:coreProperties>
</file>