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72" r:id="rId5"/>
    <p:sldId id="278" r:id="rId6"/>
    <p:sldId id="287" r:id="rId7"/>
    <p:sldId id="288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87"/>
            <p14:sldId id="288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1972" autoAdjust="0"/>
  </p:normalViewPr>
  <p:slideViewPr>
    <p:cSldViewPr snapToGrid="0" showGuides="1">
      <p:cViewPr>
        <p:scale>
          <a:sx n="130" d="100"/>
          <a:sy n="130" d="100"/>
        </p:scale>
        <p:origin x="-126" y="-1278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06/11/2024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06/11/2024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07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925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2F604A02-9616-4BC2-A5FF-578E0B64FB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1" r="10152" b="37125"/>
          <a:stretch/>
        </p:blipFill>
        <p:spPr>
          <a:xfrm>
            <a:off x="57575" y="5370483"/>
            <a:ext cx="2621194" cy="143716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06/11/2024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109055" y="338900"/>
            <a:ext cx="2304622" cy="176698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1FB0AA8-D088-428F-BB37-3ECDA3365BD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0" y="3664808"/>
            <a:ext cx="2621195" cy="200310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6DCCF024-B48F-4D5C-8ADC-94FAB10C2F2C}"/>
              </a:ext>
            </a:extLst>
          </p:cNvPr>
          <p:cNvSpPr/>
          <p:nvPr userDrawn="1"/>
        </p:nvSpPr>
        <p:spPr>
          <a:xfrm>
            <a:off x="2663141" y="0"/>
            <a:ext cx="20368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81E561C1-CDD5-4E78-B06D-D91E8A41574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6" y="2180657"/>
            <a:ext cx="2557100" cy="19178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06/11/2024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06/11/2024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06/11/2024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06/11/2024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06/11/2024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06/11/2024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06/11/2024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06/11/2024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06/11/2024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06/11/2024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06/11/2024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791805" y="1297730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dirty="0"/>
              <a:t>INSTITUTO NACIONAL DE COMERCIALIZACIÓN AGRÍCOLA</a:t>
            </a:r>
          </a:p>
          <a:p>
            <a:pPr algn="ctr"/>
            <a:r>
              <a:rPr lang="es-GT" b="1" dirty="0"/>
              <a:t>INDECA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966E476-3429-4846-8C74-19AA4677E429}"/>
              </a:ext>
            </a:extLst>
          </p:cNvPr>
          <p:cNvSpPr txBox="1"/>
          <p:nvPr/>
        </p:nvSpPr>
        <p:spPr>
          <a:xfrm>
            <a:off x="3619365" y="1930490"/>
            <a:ext cx="7869381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Ley de Acceso a la Información Pública</a:t>
            </a:r>
          </a:p>
          <a:p>
            <a:pPr algn="ctr"/>
            <a:r>
              <a:rPr lang="es-GT" b="1" dirty="0"/>
              <a:t>Decreto 57 -2008</a:t>
            </a:r>
          </a:p>
          <a:p>
            <a:pPr>
              <a:lnSpc>
                <a:spcPct val="150000"/>
              </a:lnSpc>
            </a:pPr>
            <a:r>
              <a:rPr lang="es-GT" dirty="0"/>
              <a:t>Actualiza: Dirección Administrativa</a:t>
            </a:r>
          </a:p>
          <a:p>
            <a:pPr>
              <a:lnSpc>
                <a:spcPct val="150000"/>
              </a:lnSpc>
            </a:pPr>
            <a:r>
              <a:rPr lang="es-GT" dirty="0"/>
              <a:t>Reporte: Ejecución Física y Financiera de Enero – Octubre 2024</a:t>
            </a:r>
          </a:p>
          <a:p>
            <a:pPr>
              <a:lnSpc>
                <a:spcPct val="150000"/>
              </a:lnSpc>
            </a:pPr>
            <a:r>
              <a:rPr lang="es-GT" dirty="0"/>
              <a:t>Fecha de actualización: 06 de noviembre de 2024</a:t>
            </a:r>
          </a:p>
          <a:p>
            <a:pPr>
              <a:lnSpc>
                <a:spcPct val="150000"/>
              </a:lnSpc>
            </a:pPr>
            <a:r>
              <a:rPr lang="es-GT" dirty="0"/>
              <a:t>Elaborado por: Carlos Calderón – Encargado de Acceso a la Información Pública</a:t>
            </a:r>
          </a:p>
          <a:p>
            <a:pPr>
              <a:lnSpc>
                <a:spcPct val="150000"/>
              </a:lnSpc>
            </a:pPr>
            <a:r>
              <a:rPr lang="es-GT" dirty="0"/>
              <a:t>Fuente: Reportes de la Unidad de Inventario de Alimentos de la Dirección de Logística y de la Unidad de Presupuesto de la Dirección Financiera.</a:t>
            </a:r>
          </a:p>
          <a:p>
            <a:pPr>
              <a:lnSpc>
                <a:spcPct val="150000"/>
              </a:lnSpc>
            </a:pPr>
            <a:r>
              <a:rPr lang="es-GT" dirty="0"/>
              <a:t>Base legal:</a:t>
            </a:r>
          </a:p>
          <a:p>
            <a:pPr>
              <a:lnSpc>
                <a:spcPct val="150000"/>
              </a:lnSpc>
            </a:pPr>
            <a:r>
              <a:rPr lang="es-GT" dirty="0"/>
              <a:t>	Artículo 10 – Información Pública de Oficio</a:t>
            </a:r>
          </a:p>
          <a:p>
            <a:pPr>
              <a:lnSpc>
                <a:spcPct val="150000"/>
              </a:lnSpc>
            </a:pPr>
            <a:r>
              <a:rPr lang="es-GT" dirty="0"/>
              <a:t>	Numeral 29 – Otra información de utilidad o relevancia</a:t>
            </a:r>
          </a:p>
          <a:p>
            <a:endParaRPr lang="es-GT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2FDA9C7B-94BD-479D-B5F8-07BF9A530329}"/>
              </a:ext>
            </a:extLst>
          </p:cNvPr>
          <p:cNvSpPr/>
          <p:nvPr/>
        </p:nvSpPr>
        <p:spPr>
          <a:xfrm>
            <a:off x="7013877" y="211880"/>
            <a:ext cx="1080356" cy="1085850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80C5F44-4EF9-4544-83CE-204016B76B7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547" y="4144297"/>
            <a:ext cx="3186382" cy="234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septiembre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06691" y="584654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 58.60%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76.96%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1669315"/>
              </p:ext>
            </p:extLst>
          </p:nvPr>
        </p:nvGraphicFramePr>
        <p:xfrm>
          <a:off x="3414439" y="1755524"/>
          <a:ext cx="8510237" cy="39433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616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27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9,520,000.00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6,906,352.87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780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6,308,000.00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2,304,023.43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4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1,667,250.00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716,954.37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83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354,203.94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954,750.00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841,595.28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550,000.00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303,095.38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11,426,225.27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80509" y="0"/>
            <a:ext cx="8811493" cy="897343"/>
          </a:xfr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315247"/>
              </p:ext>
            </p:extLst>
          </p:nvPr>
        </p:nvGraphicFramePr>
        <p:xfrm>
          <a:off x="3380509" y="905672"/>
          <a:ext cx="8811493" cy="58245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0.88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3,126.69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2,079.13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5,206.70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6.99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2,519.16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2,011.96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4,538.11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1,261.01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2,976.96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2,005.25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6,243.22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826.19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4,548.56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2,002.36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7,377.11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2,084.69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4,840.38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2,000.96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8,926.03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1,725.97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7,130.38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2,000.48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10,856.83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1,102.95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6,325.58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1,998.83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9,427.36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961.09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5,728.17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1,315.50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8,004.76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976.36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5,320.22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996.86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7,293.44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759.92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4,497.46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995.10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6,252.48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4328">
                <a:tc>
                  <a:txBody>
                    <a:bodyPr/>
                    <a:lstStyle/>
                    <a:p>
                      <a:r>
                        <a:rPr lang="es-ES" sz="12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970.61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4,701.36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1,740.64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7,412.60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9,706.05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47,013.56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17,406.43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74,126.04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octubre de 2024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73114"/>
              </p:ext>
            </p:extLst>
          </p:nvPr>
        </p:nvGraphicFramePr>
        <p:xfrm>
          <a:off x="3241962" y="1321451"/>
          <a:ext cx="8682713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41.80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123.36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16.63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400.83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125.38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643.51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15.88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10.72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1,440.36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7FA3B3FA-4DC2-4C37-B07B-B5E672861F58}"/>
              </a:ext>
            </a:extLst>
          </p:cNvPr>
          <p:cNvSpPr txBox="1"/>
          <p:nvPr/>
        </p:nvSpPr>
        <p:spPr>
          <a:xfrm>
            <a:off x="7102762" y="6492880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octubre de 2024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262327"/>
              </p:ext>
            </p:extLst>
          </p:nvPr>
        </p:nvGraphicFramePr>
        <p:xfrm>
          <a:off x="3251198" y="1321451"/>
          <a:ext cx="8820727" cy="528500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449.58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106.74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794.02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86.57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121.36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2,302.53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70.38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Ración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26.94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1236730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27.33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4,033.77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31 de octubre de 2024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30889"/>
              </p:ext>
            </p:extLst>
          </p:nvPr>
        </p:nvGraphicFramePr>
        <p:xfrm>
          <a:off x="3278909" y="3066472"/>
          <a:ext cx="8774546" cy="14788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991.93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991.93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224624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PMA - MAGA/VISAN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octubre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442096"/>
              </p:ext>
            </p:extLst>
          </p:nvPr>
        </p:nvGraphicFramePr>
        <p:xfrm>
          <a:off x="3315854" y="1224624"/>
          <a:ext cx="8691418" cy="493353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96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479.29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2,078.04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699.99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1912634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4,149.56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911437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1,713.11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74888197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799.51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4819570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6,232.29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94292832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773.74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08125346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207.43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67610758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17,132.96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– octubre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767904"/>
              </p:ext>
            </p:extLst>
          </p:nvPr>
        </p:nvGraphicFramePr>
        <p:xfrm>
          <a:off x="3315855" y="1117600"/>
          <a:ext cx="8691418" cy="48106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421.75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1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2,896.02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621.56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7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3,648.42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9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1,680.65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1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662.14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5,100.02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682.00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Ración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164.41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83386645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190.20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16,067.18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octubre 2024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557535"/>
              </p:ext>
            </p:extLst>
          </p:nvPr>
        </p:nvGraphicFramePr>
        <p:xfrm>
          <a:off x="3343564" y="3222484"/>
          <a:ext cx="858111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188.66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octubre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0038059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12,151,258.00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71.48%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295,908.53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295.91%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14,847,166.23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76.14%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17309</TotalTime>
  <Words>661</Words>
  <Application>Microsoft Office PowerPoint</Application>
  <PresentationFormat>Panorámica</PresentationFormat>
  <Paragraphs>267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2024</vt:lpstr>
      <vt:lpstr>Convenio Ministerio de Agricultura, Ganadería y Alimentación con el Programa Mundial de Alimentos Existencia de  producto alimentario al 31 de octubre de 2024 </vt:lpstr>
      <vt:lpstr>Ministerio de Agricultura, Ganadería y Alimentación  Dirección de Asistencia Alimentaria Existencia de  producto alimentario al 31 de octubre de 2024</vt:lpstr>
      <vt:lpstr>Ministerio de  Desarrollo Social Existencia de producto alimentario al 31 de octubre de 2024</vt:lpstr>
      <vt:lpstr>Ministerio de Agricultura, Ganadería y Alimentación Convenio PMA - MAGA/VISAN Ingreso de alimentos  enero - octubre 2024 </vt:lpstr>
      <vt:lpstr>Ministerio de Agricultura, Ganadería y Alimentación Dirección de Asistencia Alimentaria  Despacho de alimentos   enero – octubre 2024 </vt:lpstr>
      <vt:lpstr>Ministerio de Desarrollo Social Despacho de alimentos  enero - octubre 2024</vt:lpstr>
      <vt:lpstr>Presupuesto del INDECA 2024 Ingresos por fuente de financiamiento enero – octubre 2024</vt:lpstr>
      <vt:lpstr>Presupuesto del INDECA 2024 Instituto Nacional de Comercialización Agrícola Egresos por grupo de gasto   enero – septiembre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Enrique Calderón Hernández</cp:lastModifiedBy>
  <cp:revision>2046</cp:revision>
  <cp:lastPrinted>2017-08-11T21:19:39Z</cp:lastPrinted>
  <dcterms:created xsi:type="dcterms:W3CDTF">2017-01-05T16:19:17Z</dcterms:created>
  <dcterms:modified xsi:type="dcterms:W3CDTF">2024-11-06T13:35:03Z</dcterms:modified>
</cp:coreProperties>
</file>