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6" r:id="rId2"/>
    <p:sldId id="268" r:id="rId3"/>
    <p:sldId id="283" r:id="rId4"/>
    <p:sldId id="272" r:id="rId5"/>
    <p:sldId id="289" r:id="rId6"/>
    <p:sldId id="278" r:id="rId7"/>
    <p:sldId id="287" r:id="rId8"/>
    <p:sldId id="288" r:id="rId9"/>
    <p:sldId id="286" r:id="rId10"/>
    <p:sldId id="266" r:id="rId11"/>
    <p:sldId id="267" r:id="rId12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83"/>
            <p14:sldId id="272"/>
            <p14:sldId id="289"/>
            <p14:sldId id="278"/>
            <p14:sldId id="287"/>
            <p14:sldId id="288"/>
            <p14:sldId id="286"/>
            <p14:sldId id="266"/>
            <p14:sldId id="26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99" autoAdjust="0"/>
    <p:restoredTop sz="91972" autoAdjust="0"/>
  </p:normalViewPr>
  <p:slideViewPr>
    <p:cSldViewPr snapToGrid="0" showGuides="1">
      <p:cViewPr varScale="1">
        <p:scale>
          <a:sx n="101" d="100"/>
          <a:sy n="101" d="100"/>
        </p:scale>
        <p:origin x="1104" y="102"/>
      </p:cViewPr>
      <p:guideLst>
        <p:guide orient="horz" pos="2160"/>
        <p:guide pos="386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26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06/05/2025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0769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5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0775911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012905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8892597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47887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ángulo 2">
            <a:extLst>
              <a:ext uri="{FF2B5EF4-FFF2-40B4-BE49-F238E27FC236}">
                <a16:creationId xmlns:a16="http://schemas.microsoft.com/office/drawing/2014/main" id="{8F94AF4C-2970-41EF-9C59-3D404A5A2830}"/>
              </a:ext>
            </a:extLst>
          </p:cNvPr>
          <p:cNvSpPr/>
          <p:nvPr userDrawn="1"/>
        </p:nvSpPr>
        <p:spPr>
          <a:xfrm>
            <a:off x="0" y="6065239"/>
            <a:ext cx="2663140" cy="79276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p3d/>
          </a:bodyPr>
          <a:lstStyle/>
          <a:p>
            <a:pPr algn="ctr"/>
            <a:endParaRPr lang="es-GT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06/05/2025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sp>
        <p:nvSpPr>
          <p:cNvPr id="8" name="Rectangle 3"/>
          <p:cNvSpPr>
            <a:spLocks noChangeArrowheads="1"/>
          </p:cNvSpPr>
          <p:nvPr userDrawn="1"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GT"/>
          </a:p>
        </p:txBody>
      </p:sp>
      <p:pic>
        <p:nvPicPr>
          <p:cNvPr id="13" name="Imagen 12" descr="Texto&#10;&#10;Descripción generada con confianza muy alta">
            <a:extLst>
              <a:ext uri="{FF2B5EF4-FFF2-40B4-BE49-F238E27FC236}">
                <a16:creationId xmlns:a16="http://schemas.microsoft.com/office/drawing/2014/main" id="{1D02273E-D3D8-42CB-85CD-6A2BEFD2A103}"/>
              </a:ext>
            </a:extLst>
          </p:cNvPr>
          <p:cNvPicPr/>
          <p:nvPr userDrawn="1"/>
        </p:nvPicPr>
        <p:blipFill rotWithShape="1"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8540"/>
          <a:stretch/>
        </p:blipFill>
        <p:spPr bwMode="auto">
          <a:xfrm>
            <a:off x="179260" y="338900"/>
            <a:ext cx="2304622" cy="1766983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3" name="Rectángulo 22">
            <a:extLst>
              <a:ext uri="{FF2B5EF4-FFF2-40B4-BE49-F238E27FC236}">
                <a16:creationId xmlns:a16="http://schemas.microsoft.com/office/drawing/2014/main" id="{6DCCF024-B48F-4D5C-8ADC-94FAB10C2F2C}"/>
              </a:ext>
            </a:extLst>
          </p:cNvPr>
          <p:cNvSpPr/>
          <p:nvPr userDrawn="1"/>
        </p:nvSpPr>
        <p:spPr>
          <a:xfrm>
            <a:off x="2663141" y="0"/>
            <a:ext cx="203688" cy="685800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F840F4A3-6B32-43FB-BE84-25DCD5A1B09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 cstate="print">
            <a:clrChange>
              <a:clrFrom>
                <a:srgbClr val="DCE9F1"/>
              </a:clrFrom>
              <a:clrTo>
                <a:srgbClr val="DCE9F1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422" t="1" r="27687" b="3522"/>
          <a:stretch/>
        </p:blipFill>
        <p:spPr>
          <a:xfrm>
            <a:off x="1" y="2530823"/>
            <a:ext cx="2663140" cy="3534416"/>
          </a:xfrm>
          <a:prstGeom prst="rect">
            <a:avLst/>
          </a:prstGeom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356EF3AD-E53F-455C-959A-41A866EB57EC}"/>
              </a:ext>
            </a:extLst>
          </p:cNvPr>
          <p:cNvSpPr txBox="1"/>
          <p:nvPr userDrawn="1"/>
        </p:nvSpPr>
        <p:spPr>
          <a:xfrm>
            <a:off x="94891" y="6228272"/>
            <a:ext cx="2458528" cy="461665"/>
          </a:xfrm>
          <a:prstGeom prst="rect">
            <a:avLst/>
          </a:prstGeom>
          <a:noFill/>
          <a:scene3d>
            <a:camera prst="orthographicFront"/>
            <a:lightRig rig="soft" dir="t">
              <a:rot lat="0" lon="0" rev="15600000"/>
            </a:lightRig>
          </a:scene3d>
          <a:sp3d>
            <a:bevelT/>
          </a:sp3d>
        </p:spPr>
        <p:txBody>
          <a:bodyPr wrap="square" rtlCol="0">
            <a:spAutoFit/>
            <a:sp3d extrusionH="57150">
              <a:bevelT w="38100" h="38100"/>
            </a:sp3d>
          </a:bodyPr>
          <a:lstStyle/>
          <a:p>
            <a:pPr algn="ctr"/>
            <a:r>
              <a:rPr lang="es-GT" sz="2400" b="1" cap="none" spc="0" dirty="0">
                <a:ln w="317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</a:t>
            </a:r>
            <a:endParaRPr lang="es-GT" b="1" cap="none" spc="0" dirty="0">
              <a:ln w="317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06/05/2025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06/05/2025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06/05/2025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06/05/2025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06/05/2025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06/05/2025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06/05/2025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06/05/2025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06/05/2025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06/05/2025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06/05/2025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sp>
        <p:nvSpPr>
          <p:cNvPr id="6" name="CuadroTexto 5"/>
          <p:cNvSpPr txBox="1"/>
          <p:nvPr/>
        </p:nvSpPr>
        <p:spPr>
          <a:xfrm>
            <a:off x="4791805" y="1309585"/>
            <a:ext cx="5524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GT" dirty="0"/>
              <a:t>INSTITUTO NACIONAL DE COMERCIALIZACIÓN AGRÍCOLA</a:t>
            </a:r>
          </a:p>
          <a:p>
            <a:pPr algn="ctr"/>
            <a:r>
              <a:rPr lang="es-GT" b="1" dirty="0"/>
              <a:t>INDECA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3966E476-3429-4846-8C74-19AA4677E429}"/>
              </a:ext>
            </a:extLst>
          </p:cNvPr>
          <p:cNvSpPr txBox="1"/>
          <p:nvPr/>
        </p:nvSpPr>
        <p:spPr>
          <a:xfrm>
            <a:off x="3619365" y="1930490"/>
            <a:ext cx="7869381" cy="46628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GT" b="1" dirty="0"/>
              <a:t>Ley de Acceso a la Información Pública</a:t>
            </a:r>
          </a:p>
          <a:p>
            <a:pPr algn="ctr"/>
            <a:r>
              <a:rPr lang="es-GT" b="1" dirty="0"/>
              <a:t>Decreto 57 -2008</a:t>
            </a:r>
          </a:p>
          <a:p>
            <a:pPr>
              <a:lnSpc>
                <a:spcPct val="150000"/>
              </a:lnSpc>
            </a:pPr>
            <a:r>
              <a:rPr lang="es-GT" dirty="0"/>
              <a:t>Actualiza: Dirección Administrativa</a:t>
            </a:r>
          </a:p>
          <a:p>
            <a:pPr>
              <a:lnSpc>
                <a:spcPct val="150000"/>
              </a:lnSpc>
            </a:pPr>
            <a:r>
              <a:rPr lang="es-GT" dirty="0"/>
              <a:t>Reporte: Ejecución Física y Financiera de abril 2025</a:t>
            </a:r>
          </a:p>
          <a:p>
            <a:pPr>
              <a:lnSpc>
                <a:spcPct val="150000"/>
              </a:lnSpc>
            </a:pPr>
            <a:r>
              <a:rPr lang="es-GT" dirty="0"/>
              <a:t>Fecha de actualización: 09  de mayo de 2025</a:t>
            </a:r>
          </a:p>
          <a:p>
            <a:pPr>
              <a:lnSpc>
                <a:spcPct val="150000"/>
              </a:lnSpc>
            </a:pPr>
            <a:r>
              <a:rPr lang="es-GT" dirty="0"/>
              <a:t>Elaborado por: Carlos Calderón – Encargado de Acceso a la Información Pública</a:t>
            </a:r>
          </a:p>
          <a:p>
            <a:pPr>
              <a:lnSpc>
                <a:spcPct val="150000"/>
              </a:lnSpc>
            </a:pPr>
            <a:r>
              <a:rPr lang="es-GT" dirty="0"/>
              <a:t>Fuente: Reportes de la Unidad de Inventario de Alimentos de la Dirección de Logística y de la Unidad de Presupuesto de la Dirección Financiera.</a:t>
            </a:r>
          </a:p>
          <a:p>
            <a:pPr>
              <a:lnSpc>
                <a:spcPct val="150000"/>
              </a:lnSpc>
            </a:pPr>
            <a:r>
              <a:rPr lang="es-GT" dirty="0"/>
              <a:t>Base legal:</a:t>
            </a:r>
          </a:p>
          <a:p>
            <a:pPr>
              <a:lnSpc>
                <a:spcPct val="150000"/>
              </a:lnSpc>
            </a:pPr>
            <a:r>
              <a:rPr lang="es-GT" dirty="0"/>
              <a:t>	Artículo 10 – Información Pública de Oficio</a:t>
            </a:r>
          </a:p>
          <a:p>
            <a:pPr>
              <a:lnSpc>
                <a:spcPct val="150000"/>
              </a:lnSpc>
            </a:pPr>
            <a:r>
              <a:rPr lang="es-GT" dirty="0"/>
              <a:t>	Numeral 29 – Otra información de utilidad o relevancia</a:t>
            </a:r>
          </a:p>
          <a:p>
            <a:endParaRPr lang="es-GT" dirty="0"/>
          </a:p>
        </p:txBody>
      </p:sp>
      <p:sp>
        <p:nvSpPr>
          <p:cNvPr id="5" name="Elipse 4">
            <a:extLst>
              <a:ext uri="{FF2B5EF4-FFF2-40B4-BE49-F238E27FC236}">
                <a16:creationId xmlns:a16="http://schemas.microsoft.com/office/drawing/2014/main" id="{2FDA9C7B-94BD-479D-B5F8-07BF9A530329}"/>
              </a:ext>
            </a:extLst>
          </p:cNvPr>
          <p:cNvSpPr/>
          <p:nvPr/>
        </p:nvSpPr>
        <p:spPr>
          <a:xfrm>
            <a:off x="7013877" y="211880"/>
            <a:ext cx="1080356" cy="1085850"/>
          </a:xfrm>
          <a:prstGeom prst="ellipse">
            <a:avLst/>
          </a:prstGeom>
          <a:blipFill>
            <a:blip r:embed="rId3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F80C5F44-4EF9-4544-83CE-204016B76B7B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rightnessContrast bright="40000" contrast="-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92547" y="4144297"/>
            <a:ext cx="3186382" cy="23485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398983" y="55699"/>
            <a:ext cx="8525694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2025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enero-marzo 2025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09596849"/>
              </p:ext>
            </p:extLst>
          </p:nvPr>
        </p:nvGraphicFramePr>
        <p:xfrm>
          <a:off x="3398983" y="1767554"/>
          <a:ext cx="8525695" cy="3849675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09947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372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444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8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862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Fuente</a:t>
                      </a:r>
                      <a:r>
                        <a:rPr lang="es-ES_tradnl" sz="2000" baseline="0" noProof="0" dirty="0"/>
                        <a:t> de financiamiento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Asignado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Percibido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% Percibido s/vigente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1600" noProof="0" dirty="0"/>
                        <a:t>21 Ingresos Tributarios      IVA PAZ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17,000,000.00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3,113,636.00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18.32%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0637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31 Ingresos</a:t>
                      </a:r>
                      <a:r>
                        <a:rPr lang="es-ES_tradnl" sz="1600" baseline="0" noProof="0" dirty="0"/>
                        <a:t> propios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100,000.00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45,791.12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45.79%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32</a:t>
                      </a:r>
                      <a:r>
                        <a:rPr lang="es-ES_tradnl" sz="1600" baseline="0" noProof="0" dirty="0"/>
                        <a:t> Disminución de Caja y Bancos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1600" noProof="0" dirty="0"/>
                        <a:t>2,400,000.00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/>
                        <a:t>100%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</a:rPr>
                        <a:t>19,500,000.00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16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5,559,427.12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5136033" y="6015631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vigente:  28.51%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3708393" y="1356507"/>
            <a:ext cx="8348257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solidFill>
                  <a:schemeClr val="accent6">
                    <a:lumMod val="75000"/>
                  </a:schemeClr>
                </a:solidFill>
              </a:rPr>
              <a:t>(Valores expresados en Quetzales)</a:t>
            </a:r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457074" y="0"/>
            <a:ext cx="8510237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2025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enero-marzo 2025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11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4806691" y="584654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12.61%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Percibido:44.23%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52664416"/>
              </p:ext>
            </p:extLst>
          </p:nvPr>
        </p:nvGraphicFramePr>
        <p:xfrm>
          <a:off x="3414439" y="1755524"/>
          <a:ext cx="8510237" cy="394331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0657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399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0455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56163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72327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Servicios</a:t>
                      </a:r>
                      <a:r>
                        <a:rPr lang="es-ES_tradnl" sz="1600" baseline="0" noProof="0" dirty="0"/>
                        <a:t> Personales   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9,240,000.00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1,870,233.24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56780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Servicios NO Personales   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6,932,250.00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445,327.06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4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Materiales y Suministros</a:t>
                      </a:r>
                      <a:r>
                        <a:rPr lang="es-ES_tradnl" sz="1600" baseline="0" noProof="0" dirty="0"/>
                        <a:t>   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1,559,000.00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94,760.94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183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/>
                        <a:t>Propiedad,</a:t>
                      </a:r>
                      <a:r>
                        <a:rPr lang="es-ES_tradnl" sz="1600" baseline="0" noProof="0" dirty="0"/>
                        <a:t> Planta y Equipo </a:t>
                      </a:r>
                      <a:r>
                        <a:rPr lang="es-ES_tradnl" sz="1600" noProof="0" dirty="0"/>
                        <a:t>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/>
                        <a:t>Transferencias</a:t>
                      </a:r>
                      <a:r>
                        <a:rPr lang="es-ES_tradnl" sz="1600" baseline="0" noProof="0" dirty="0"/>
                        <a:t> Corrientes   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718,750.00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48,750.00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5665">
                <a:tc>
                  <a:txBody>
                    <a:bodyPr/>
                    <a:lstStyle/>
                    <a:p>
                      <a:pPr algn="l"/>
                      <a:r>
                        <a:rPr lang="es-ES_tradnl" sz="1600" b="0" noProof="0" dirty="0"/>
                        <a:t>Asig</a:t>
                      </a:r>
                      <a:r>
                        <a:rPr lang="es-ES_tradnl" sz="1600" b="0" baseline="0" noProof="0" dirty="0"/>
                        <a:t>naciones Globales          “900”</a:t>
                      </a:r>
                      <a:endParaRPr lang="es-ES_tradnl" sz="16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550,000.00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/>
                        <a:t>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3547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19,500,000.00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2,459,071.24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idx="4294967295"/>
          </p:nvPr>
        </p:nvSpPr>
        <p:spPr>
          <a:xfrm>
            <a:off x="3380509" y="0"/>
            <a:ext cx="8811493" cy="897343"/>
          </a:xfrm>
          <a:solidFill>
            <a:schemeClr val="accent6">
              <a:lumMod val="75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diarias, promedio mensual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manejo de alimentos en bodegas  del INDECA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2025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9758413"/>
              </p:ext>
            </p:extLst>
          </p:nvPr>
        </p:nvGraphicFramePr>
        <p:xfrm>
          <a:off x="3380509" y="905672"/>
          <a:ext cx="8811493" cy="5816342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7733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86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040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595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0822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306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Convenio</a:t>
                      </a:r>
                      <a:r>
                        <a:rPr lang="es-ES" sz="1400" b="1" baseline="0" dirty="0">
                          <a:solidFill>
                            <a:schemeClr val="tx1"/>
                          </a:solidFill>
                        </a:rPr>
                        <a:t> MAGA/</a:t>
                      </a:r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PMA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MAGA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chemeClr val="tx1"/>
                          </a:solidFill>
                        </a:rPr>
                        <a:t>MIDES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1,343.30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12,839.38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1,770.19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/>
                        <a:t>15,952.87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333.52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11,458.73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1,653.20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13,445.45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363">
                <a:tc>
                  <a:txBody>
                    <a:bodyPr/>
                    <a:lstStyle/>
                    <a:p>
                      <a:r>
                        <a:rPr lang="es-ES" sz="1400" dirty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323.22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9,911.17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1,491.39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11,725.78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321.98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8,620.66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1,270.08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10,212.72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dirty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Junio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Julio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Agosto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Septiembre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Octubre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Noviembre 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0" dirty="0"/>
                        <a:t>Diciembre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  <a:endParaRPr kumimoji="0" lang="es-E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38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E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/>
                          <a:ea typeface="+mn-ea"/>
                          <a:cs typeface="+mn-cs"/>
                        </a:rPr>
                        <a:t>0.00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404328">
                <a:tc>
                  <a:txBody>
                    <a:bodyPr/>
                    <a:lstStyle/>
                    <a:p>
                      <a:r>
                        <a:rPr lang="es-ES" sz="12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580.51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10,707.49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1,546.22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12,834.21</a:t>
                      </a: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13006">
                <a:tc>
                  <a:txBody>
                    <a:bodyPr/>
                    <a:lstStyle/>
                    <a:p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2,322.02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42,829.94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GT" sz="1400" b="1" i="0" u="none" strike="noStrike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6,184.86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GT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51,336.52</a:t>
                      </a: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120,000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313006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42.78%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41964" y="0"/>
            <a:ext cx="8682712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Ministerio de Agricultura, Ganadería y Alimentación con el 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30 de abril de 2025 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6188176"/>
              </p:ext>
            </p:extLst>
          </p:nvPr>
        </p:nvGraphicFramePr>
        <p:xfrm>
          <a:off x="3241962" y="1321451"/>
          <a:ext cx="8682713" cy="4946854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15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120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090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073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748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10474933"/>
                  </a:ext>
                </a:extLst>
              </a:tr>
              <a:tr h="41748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665143689"/>
                  </a:ext>
                </a:extLst>
              </a:tr>
              <a:tr h="37999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GT" sz="1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387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387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744085955"/>
                  </a:ext>
                </a:extLst>
              </a:tr>
              <a:tr h="43603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603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054853811"/>
                  </a:ext>
                </a:extLst>
              </a:tr>
              <a:tr h="436037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953859543"/>
                  </a:ext>
                </a:extLst>
              </a:tr>
              <a:tr h="5844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endParaRPr lang="es-GT" sz="20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5" name="CuadroTexto 4">
            <a:extLst>
              <a:ext uri="{FF2B5EF4-FFF2-40B4-BE49-F238E27FC236}">
                <a16:creationId xmlns:a16="http://schemas.microsoft.com/office/drawing/2014/main" id="{7FA3B3FA-4DC2-4C37-B07B-B5E672861F58}"/>
              </a:ext>
            </a:extLst>
          </p:cNvPr>
          <p:cNvSpPr txBox="1"/>
          <p:nvPr/>
        </p:nvSpPr>
        <p:spPr>
          <a:xfrm>
            <a:off x="7102762" y="6492880"/>
            <a:ext cx="1890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1400" b="1" dirty="0"/>
              <a:t>Tm= tonelada métrica </a:t>
            </a:r>
            <a:endParaRPr lang="es-GT" sz="1400" b="1" dirty="0"/>
          </a:p>
        </p:txBody>
      </p:sp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51200" y="0"/>
            <a:ext cx="8820726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MAGA/PMA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30 de abril de 2025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7174534"/>
              </p:ext>
            </p:extLst>
          </p:nvPr>
        </p:nvGraphicFramePr>
        <p:xfrm>
          <a:off x="3251198" y="1321451"/>
          <a:ext cx="8820727" cy="445717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866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64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71.84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89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75.01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64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1.24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59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7.16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24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06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71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164.34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0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13.76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91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 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0.34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571216110"/>
                  </a:ext>
                </a:extLst>
              </a:tr>
              <a:tr h="47866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333.83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51200" y="0"/>
            <a:ext cx="8820726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 producto alimentario al 30 de abril de 2025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7177392"/>
              </p:ext>
            </p:extLst>
          </p:nvPr>
        </p:nvGraphicFramePr>
        <p:xfrm>
          <a:off x="3251198" y="1321451"/>
          <a:ext cx="8820727" cy="4861219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9038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1684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7866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264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42.05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089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718.05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264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102.94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259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1,.777.10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124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300.45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806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85.46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71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4,699.68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0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101.59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0404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Ración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27.44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91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 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2.21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2571216110"/>
                  </a:ext>
                </a:extLst>
              </a:tr>
              <a:tr h="47866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7,857.00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3507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6" name="Título 1"/>
          <p:cNvSpPr>
            <a:spLocks noGrp="1"/>
          </p:cNvSpPr>
          <p:nvPr>
            <p:ph type="ctrTitle" idx="4294967295"/>
          </p:nvPr>
        </p:nvSpPr>
        <p:spPr>
          <a:xfrm>
            <a:off x="3278909" y="0"/>
            <a:ext cx="8774546" cy="1349402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30 de abril de 2025</a:t>
            </a:r>
          </a:p>
        </p:txBody>
      </p:sp>
      <p:graphicFrame>
        <p:nvGraphicFramePr>
          <p:cNvPr id="8" name="Tabl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9805639"/>
              </p:ext>
            </p:extLst>
          </p:nvPr>
        </p:nvGraphicFramePr>
        <p:xfrm>
          <a:off x="3278909" y="3066472"/>
          <a:ext cx="8774546" cy="147880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729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015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1,238.33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293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1,238.33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15854" y="0"/>
            <a:ext cx="8691418" cy="1224624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Convenio PMA - MAGA/VISAN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Ingreso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enero-abril 2025 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6066297"/>
              </p:ext>
            </p:extLst>
          </p:nvPr>
        </p:nvGraphicFramePr>
        <p:xfrm>
          <a:off x="3315854" y="1224624"/>
          <a:ext cx="8691418" cy="490201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0.02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121169224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317.88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064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0.23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913210419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60.09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6911437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 de maíz nixtamalizada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49.97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748881978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 de avena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52.23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74819570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281.45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494292832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 de harina de maíz y soya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0.14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968504016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3676107583"/>
                  </a:ext>
                </a:extLst>
              </a:tr>
              <a:tr h="460352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768.25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60193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15854" y="0"/>
            <a:ext cx="869141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Dirección de Asistencia Alimentaria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abril 2025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217631"/>
              </p:ext>
            </p:extLst>
          </p:nvPr>
        </p:nvGraphicFramePr>
        <p:xfrm>
          <a:off x="3315855" y="1117600"/>
          <a:ext cx="8691418" cy="482204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8173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740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12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Aceite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210.60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18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771.41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Azúcar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293.38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17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Frijol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1,565.12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790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Harina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maíz Nixtamalizada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476.88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00124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Hojuelas</a:t>
                      </a:r>
                      <a:r>
                        <a:rPr lang="es-MX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Avena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300.47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Maíz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2,765.37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Mezcla</a:t>
                      </a:r>
                      <a:r>
                        <a:rPr lang="es-GT" sz="1800" b="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de harina de maíz y soya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277.84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2831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Ración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481.20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698020535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Sal</a:t>
                      </a:r>
                      <a:endParaRPr lang="es-GT" sz="1800" b="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121.01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7,263.58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41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 idx="4294967295"/>
          </p:nvPr>
        </p:nvSpPr>
        <p:spPr>
          <a:xfrm>
            <a:off x="3343563" y="9236"/>
            <a:ext cx="8581113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/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- abril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2025</a:t>
            </a: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5528782"/>
              </p:ext>
            </p:extLst>
          </p:nvPr>
        </p:nvGraphicFramePr>
        <p:xfrm>
          <a:off x="3343564" y="3222484"/>
          <a:ext cx="8581112" cy="1028552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7435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3761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PRODUCTO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bg1"/>
                          </a:solidFill>
                          <a:latin typeface="+mn-lt"/>
                          <a:ea typeface="+mn-ea"/>
                          <a:cs typeface="+mn-cs"/>
                        </a:rPr>
                        <a:t>Tm</a:t>
                      </a:r>
                      <a:endParaRPr lang="es-GT" sz="2000" b="1" kern="1200" dirty="0">
                        <a:solidFill>
                          <a:schemeClr val="bg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276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MX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Arroz</a:t>
                      </a:r>
                      <a:endParaRPr lang="es-GT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GT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542.81</a:t>
                      </a:r>
                    </a:p>
                  </a:txBody>
                  <a:tcPr anchor="ctr">
                    <a:cell3D prstMaterial="dkEdge">
                      <a:bevel w="77470" h="12700" prst="softRound"/>
                      <a:lightRig rig="flood" dir="t"/>
                    </a:cell3D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903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>
        <p14:prism isContent="1"/>
      </p:transition>
    </mc:Choice>
    <mc:Fallback xmlns="">
      <p:transition spd="slow" advTm="10000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17983</TotalTime>
  <Words>711</Words>
  <Application>Microsoft Office PowerPoint</Application>
  <PresentationFormat>Panorámica</PresentationFormat>
  <Paragraphs>290</Paragraphs>
  <Slides>11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2025</vt:lpstr>
      <vt:lpstr>Convenio Ministerio de Agricultura, Ganadería y Alimentación con el Programa Mundial de Alimentos Existencia de  producto alimentario al 30 de abril de 2025 </vt:lpstr>
      <vt:lpstr>Ministerio de Agricultura, Ganadería y Alimentación  Convenio MAGA/PMA Existencia de  producto alimentario al 30 de abril de 2025</vt:lpstr>
      <vt:lpstr>Ministerio de Agricultura, Ganadería y Alimentación  Dirección de Asistencia Alimentaria Existencia de  producto alimentario al 30 de abril de 2025</vt:lpstr>
      <vt:lpstr>Ministerio de  Desarrollo Social Existencia de producto alimentario al 30 de abril de 2025</vt:lpstr>
      <vt:lpstr>Ministerio de Agricultura, Ganadería y Alimentación Convenio PMA - MAGA/VISAN Ingreso de alimentos  enero-abril 2025 </vt:lpstr>
      <vt:lpstr>Ministerio de Agricultura, Ganadería y Alimentación Dirección de Asistencia Alimentaria  Despacho de alimentos   enero - abril 2025</vt:lpstr>
      <vt:lpstr>Ministerio de Desarrollo Social Despacho de alimentos  enero - abril 2025</vt:lpstr>
      <vt:lpstr>Presupuesto del INDECA 2025 Ingresos por fuente de financiamiento enero-marzo 2025</vt:lpstr>
      <vt:lpstr>Presupuesto del INDECA 2025 Instituto Nacional de Comercialización Agrícola Egresos por grupo de gasto   enero-marzo 2025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Enrique Calderón Hernández</cp:lastModifiedBy>
  <cp:revision>2179</cp:revision>
  <cp:lastPrinted>2017-08-11T21:19:39Z</cp:lastPrinted>
  <dcterms:created xsi:type="dcterms:W3CDTF">2017-01-05T16:19:17Z</dcterms:created>
  <dcterms:modified xsi:type="dcterms:W3CDTF">2025-05-06T20:50:23Z</dcterms:modified>
</cp:coreProperties>
</file>