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83" r:id="rId4"/>
    <p:sldId id="289" r:id="rId5"/>
    <p:sldId id="278" r:id="rId6"/>
    <p:sldId id="287" r:id="rId7"/>
    <p:sldId id="288" r:id="rId8"/>
    <p:sldId id="286" r:id="rId9"/>
    <p:sldId id="266" r:id="rId10"/>
    <p:sldId id="267" r:id="rId11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89"/>
            <p14:sldId id="278"/>
            <p14:sldId id="287"/>
            <p14:sldId id="288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1972" autoAdjust="0"/>
  </p:normalViewPr>
  <p:slideViewPr>
    <p:cSldViewPr snapToGrid="0" showGuides="1">
      <p:cViewPr varScale="1">
        <p:scale>
          <a:sx n="101" d="100"/>
          <a:sy n="101" d="100"/>
        </p:scale>
        <p:origin x="1104" y="96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10/06/2025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10/06/2025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07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7759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925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8F94AF4C-2970-41EF-9C59-3D404A5A2830}"/>
              </a:ext>
            </a:extLst>
          </p:cNvPr>
          <p:cNvSpPr/>
          <p:nvPr userDrawn="1"/>
        </p:nvSpPr>
        <p:spPr>
          <a:xfrm>
            <a:off x="0" y="6065239"/>
            <a:ext cx="2663140" cy="79276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endParaRPr lang="es-GT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10/06/2025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3" name="Imagen 12" descr="Texto&#10;&#10;Descripción generada con confianza muy alta">
            <a:extLst>
              <a:ext uri="{FF2B5EF4-FFF2-40B4-BE49-F238E27FC236}">
                <a16:creationId xmlns:a16="http://schemas.microsoft.com/office/drawing/2014/main" id="{1D02273E-D3D8-42CB-85CD-6A2BEFD2A103}"/>
              </a:ext>
            </a:extLst>
          </p:cNvPr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0"/>
          <a:stretch/>
        </p:blipFill>
        <p:spPr bwMode="auto">
          <a:xfrm>
            <a:off x="179260" y="338900"/>
            <a:ext cx="2304622" cy="17669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6DCCF024-B48F-4D5C-8ADC-94FAB10C2F2C}"/>
              </a:ext>
            </a:extLst>
          </p:cNvPr>
          <p:cNvSpPr/>
          <p:nvPr userDrawn="1"/>
        </p:nvSpPr>
        <p:spPr>
          <a:xfrm>
            <a:off x="2663141" y="0"/>
            <a:ext cx="20368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840F4A3-6B32-43FB-BE84-25DCD5A1B0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clrChange>
              <a:clrFrom>
                <a:srgbClr val="DCE9F1"/>
              </a:clrFrom>
              <a:clrTo>
                <a:srgbClr val="DCE9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2" t="1" r="27687" b="3522"/>
          <a:stretch/>
        </p:blipFill>
        <p:spPr>
          <a:xfrm>
            <a:off x="1" y="2530823"/>
            <a:ext cx="2663140" cy="353441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356EF3AD-E53F-455C-959A-41A866EB57EC}"/>
              </a:ext>
            </a:extLst>
          </p:cNvPr>
          <p:cNvSpPr txBox="1"/>
          <p:nvPr userDrawn="1"/>
        </p:nvSpPr>
        <p:spPr>
          <a:xfrm>
            <a:off x="94891" y="6228272"/>
            <a:ext cx="2458528" cy="461665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5600000"/>
            </a:lightRig>
          </a:scene3d>
          <a:sp3d>
            <a:bevelT/>
          </a:sp3d>
        </p:spPr>
        <p:txBody>
          <a:bodyPr wrap="square" rtlCol="0">
            <a:spAutoFit/>
            <a:sp3d extrusionH="57150">
              <a:bevelT w="38100" h="38100"/>
            </a:sp3d>
          </a:bodyPr>
          <a:lstStyle/>
          <a:p>
            <a:pPr algn="ctr"/>
            <a:r>
              <a:rPr lang="es-GT" sz="2400" b="1" cap="none" spc="0" dirty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</a:t>
            </a:r>
            <a:endParaRPr lang="es-GT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10/06/2025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10/06/2025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10/06/2025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10/06/2025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10/06/2025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10/06/2025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10/06/2025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10/06/2025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10/06/2025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10/06/2025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10/06/2025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791805" y="1309585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/>
              <a:t>INSTITUTO NACIONAL DE COMERCIALIZACIÓN AGRÍCOLA</a:t>
            </a:r>
          </a:p>
          <a:p>
            <a:pPr algn="ctr"/>
            <a:r>
              <a:rPr lang="es-GT" b="1" dirty="0"/>
              <a:t>INDECA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966E476-3429-4846-8C74-19AA4677E429}"/>
              </a:ext>
            </a:extLst>
          </p:cNvPr>
          <p:cNvSpPr txBox="1"/>
          <p:nvPr/>
        </p:nvSpPr>
        <p:spPr>
          <a:xfrm>
            <a:off x="3619365" y="1930490"/>
            <a:ext cx="786938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Ley de Acceso a la Información Pública</a:t>
            </a:r>
          </a:p>
          <a:p>
            <a:pPr algn="ctr"/>
            <a:r>
              <a:rPr lang="es-GT" b="1" dirty="0"/>
              <a:t>Decreto 57 -2008</a:t>
            </a:r>
          </a:p>
          <a:p>
            <a:pPr>
              <a:lnSpc>
                <a:spcPct val="150000"/>
              </a:lnSpc>
            </a:pPr>
            <a:r>
              <a:rPr lang="es-GT" dirty="0"/>
              <a:t>Actualiza: Dirección Administrativa</a:t>
            </a:r>
          </a:p>
          <a:p>
            <a:pPr>
              <a:lnSpc>
                <a:spcPct val="150000"/>
              </a:lnSpc>
            </a:pPr>
            <a:r>
              <a:rPr lang="es-GT" dirty="0"/>
              <a:t>Reporte: Ejecución Física y Financiera de mayo 2025</a:t>
            </a:r>
          </a:p>
          <a:p>
            <a:pPr>
              <a:lnSpc>
                <a:spcPct val="150000"/>
              </a:lnSpc>
            </a:pPr>
            <a:r>
              <a:rPr lang="es-GT" dirty="0"/>
              <a:t>Fecha de </a:t>
            </a:r>
            <a:r>
              <a:rPr lang="es-GT"/>
              <a:t>actualización: 10  </a:t>
            </a:r>
            <a:r>
              <a:rPr lang="es-GT" dirty="0"/>
              <a:t>de junio de 2025</a:t>
            </a:r>
          </a:p>
          <a:p>
            <a:pPr>
              <a:lnSpc>
                <a:spcPct val="150000"/>
              </a:lnSpc>
            </a:pPr>
            <a:r>
              <a:rPr lang="es-GT" dirty="0"/>
              <a:t>Elaborado por: Carlos Calderón – Encargado de Acceso a la Información Pública</a:t>
            </a:r>
          </a:p>
          <a:p>
            <a:pPr>
              <a:lnSpc>
                <a:spcPct val="150000"/>
              </a:lnSpc>
            </a:pPr>
            <a:r>
              <a:rPr lang="es-GT" dirty="0"/>
              <a:t>Fuente: Reportes de la Unidad de Inventario de Alimentos de la Dirección de Logística y de la Unidad de Presupuesto de la Dirección Financiera.</a:t>
            </a:r>
          </a:p>
          <a:p>
            <a:pPr>
              <a:lnSpc>
                <a:spcPct val="150000"/>
              </a:lnSpc>
            </a:pPr>
            <a:r>
              <a:rPr lang="es-GT" dirty="0"/>
              <a:t>Base legal:</a:t>
            </a:r>
          </a:p>
          <a:p>
            <a:pPr>
              <a:lnSpc>
                <a:spcPct val="150000"/>
              </a:lnSpc>
            </a:pPr>
            <a:r>
              <a:rPr lang="es-GT" dirty="0"/>
              <a:t>	Artículo 10 – Información Pública de Oficio</a:t>
            </a:r>
          </a:p>
          <a:p>
            <a:pPr>
              <a:lnSpc>
                <a:spcPct val="150000"/>
              </a:lnSpc>
            </a:pPr>
            <a:r>
              <a:rPr lang="es-GT" dirty="0"/>
              <a:t>	Numeral 29 – Otra información de utilidad o relevancia</a:t>
            </a:r>
          </a:p>
          <a:p>
            <a:endParaRPr lang="es-GT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FDA9C7B-94BD-479D-B5F8-07BF9A530329}"/>
              </a:ext>
            </a:extLst>
          </p:cNvPr>
          <p:cNvSpPr/>
          <p:nvPr/>
        </p:nvSpPr>
        <p:spPr>
          <a:xfrm>
            <a:off x="7013877" y="211880"/>
            <a:ext cx="1080356" cy="108585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80C5F44-4EF9-4544-83CE-204016B76B7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547" y="4144297"/>
            <a:ext cx="3186382" cy="234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457074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2025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enero-mayo 2025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806691" y="584654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25.64%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</a:t>
            </a:r>
            <a:r>
              <a:rPr lang="es-ES" sz="2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Percibido: 60.15%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404298"/>
              </p:ext>
            </p:extLst>
          </p:nvPr>
        </p:nvGraphicFramePr>
        <p:xfrm>
          <a:off x="3414439" y="1755524"/>
          <a:ext cx="8510237" cy="39433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163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27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9,240,000.00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3,187,755.14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80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6,932,250.00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1,196,606.73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4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1,559,000.00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340,142.94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3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2,492.00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718,750.00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272,243.27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550,000.00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4,999,240.08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380509" y="0"/>
            <a:ext cx="8811493" cy="897343"/>
          </a:xfr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2025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836769"/>
              </p:ext>
            </p:extLst>
          </p:nvPr>
        </p:nvGraphicFramePr>
        <p:xfrm>
          <a:off x="3380509" y="905672"/>
          <a:ext cx="8811493" cy="58163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1,343.30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12,839.38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1,770.19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15,952.87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333.52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11,458.73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1,653.20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13,445.45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363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323.22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9,911.17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1,491.39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11,725.78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321.98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8,620.66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1,270.08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10,212.72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2,192.61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7,917.23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1,232.27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11,342.11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4328">
                <a:tc>
                  <a:txBody>
                    <a:bodyPr/>
                    <a:lstStyle/>
                    <a:p>
                      <a:r>
                        <a:rPr lang="es-ES" sz="12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902.93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10,149.43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1,483.43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12,535.79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4,514.63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50,747.17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7,417.13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62,678.93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52.23%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41964" y="0"/>
            <a:ext cx="868271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mayo de 2025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215322"/>
              </p:ext>
            </p:extLst>
          </p:nvPr>
        </p:nvGraphicFramePr>
        <p:xfrm>
          <a:off x="3241962" y="1321451"/>
          <a:ext cx="8682713" cy="49468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907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7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107.01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48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718.95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0474933"/>
                  </a:ext>
                </a:extLst>
              </a:tr>
              <a:tr h="41748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144.49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65143689"/>
                  </a:ext>
                </a:extLst>
              </a:tr>
              <a:tr h="37999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922.28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87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461.06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87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246.47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744085955"/>
                  </a:ext>
                </a:extLst>
              </a:tr>
              <a:tr h="436037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744.74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037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64.97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054853811"/>
                  </a:ext>
                </a:extLst>
              </a:tr>
              <a:tr h="436037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37.36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53859543"/>
                  </a:ext>
                </a:extLst>
              </a:tr>
              <a:tr h="5844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3,447.34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FA3B3FA-4DC2-4C37-B07B-B5E672861F58}"/>
              </a:ext>
            </a:extLst>
          </p:cNvPr>
          <p:cNvSpPr txBox="1"/>
          <p:nvPr/>
        </p:nvSpPr>
        <p:spPr>
          <a:xfrm>
            <a:off x="7102762" y="6492880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51200" y="0"/>
            <a:ext cx="8820726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Alimentos por Acciones, Dirección de Asistencia Alimentaria y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mayo de 2025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764706"/>
              </p:ext>
            </p:extLst>
          </p:nvPr>
        </p:nvGraphicFramePr>
        <p:xfrm>
          <a:off x="3251198" y="1321451"/>
          <a:ext cx="8820727" cy="445717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66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64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105.97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89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837.76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64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152.31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59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2,100.04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24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534.65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06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154.10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71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5,082.25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0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147.67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13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 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58.91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571216110"/>
                  </a:ext>
                </a:extLst>
              </a:tr>
              <a:tr h="47866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9,173.65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50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78909" y="0"/>
            <a:ext cx="877454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31 de mayo de 2025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303373"/>
              </p:ext>
            </p:extLst>
          </p:nvPr>
        </p:nvGraphicFramePr>
        <p:xfrm>
          <a:off x="3278909" y="3066472"/>
          <a:ext cx="8774546" cy="14788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72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1,221.52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1,221.52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15854" y="0"/>
            <a:ext cx="8691418" cy="1224624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PMA - MAGA/VISAN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enero-mayo 2025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98886"/>
              </p:ext>
            </p:extLst>
          </p:nvPr>
        </p:nvGraphicFramePr>
        <p:xfrm>
          <a:off x="3315854" y="1224624"/>
          <a:ext cx="8691418" cy="49020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144.01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2116922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1,336.65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297.21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13210419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1,692.23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6911437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1,049.44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74888197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455.28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4819570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1,320.84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94292832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200.11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6850401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104.39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67610758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6,500.17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mayo 2025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960956"/>
              </p:ext>
            </p:extLst>
          </p:nvPr>
        </p:nvGraphicFramePr>
        <p:xfrm>
          <a:off x="3315855" y="1117600"/>
          <a:ext cx="8691418" cy="48220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255.29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1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1,026.10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368.39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7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1,955.96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9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781.13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1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388.27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2,842.20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380.32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Ración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508.56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69802053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125.41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8,631.63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43563" y="9236"/>
            <a:ext cx="858111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mayo  2025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504460"/>
              </p:ext>
            </p:extLst>
          </p:nvPr>
        </p:nvGraphicFramePr>
        <p:xfrm>
          <a:off x="3343564" y="3222484"/>
          <a:ext cx="858111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3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559.62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398983" y="55699"/>
            <a:ext cx="852569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2025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enero-mayo 2025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517455"/>
              </p:ext>
            </p:extLst>
          </p:nvPr>
        </p:nvGraphicFramePr>
        <p:xfrm>
          <a:off x="3398983" y="1767554"/>
          <a:ext cx="8525695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9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5,789,772.00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34.06%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121,639.51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121.64%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8,311,411.51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vigente:  42.62%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0839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18055</TotalTime>
  <Words>662</Words>
  <Application>Microsoft Office PowerPoint</Application>
  <PresentationFormat>Panorámica</PresentationFormat>
  <Paragraphs>273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2025</vt:lpstr>
      <vt:lpstr>Convenio Ministerio de Agricultura, Ganadería y Alimentación con el Programa Mundial de Alimentos Existencia de  producto alimentario al 31 de mayo de 2025 </vt:lpstr>
      <vt:lpstr>Ministerio de Agricultura, Ganadería y Alimentación  Alimentos por Acciones, Dirección de Asistencia Alimentaria y Asistencia Alimentaria Existencia de  producto alimentario al 31 de mayo de 2025</vt:lpstr>
      <vt:lpstr>Ministerio de  Desarrollo Social Existencia de producto alimentario al 31 de mayo de 2025</vt:lpstr>
      <vt:lpstr>Ministerio de Agricultura, Ganadería y Alimentación Convenio PMA - MAGA/VISAN Ingreso de alimentos  enero-mayo 2025 </vt:lpstr>
      <vt:lpstr> Ministerio de Agricultura, Ganadería y Alimentación Despacho de alimentos   enero - mayo 2025</vt:lpstr>
      <vt:lpstr>Ministerio de Desarrollo Social Despacho de alimentos  enero – mayo  2025</vt:lpstr>
      <vt:lpstr>Presupuesto del INDECA 2025 Ingresos por fuente de financiamiento enero-mayo 2025</vt:lpstr>
      <vt:lpstr>Presupuesto del INDECA 2025 Instituto Nacional de Comercialización Agrícola Egresos por grupo de gasto   enero-mayo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Enrique Calderón Hernández</cp:lastModifiedBy>
  <cp:revision>2199</cp:revision>
  <cp:lastPrinted>2017-08-11T21:19:39Z</cp:lastPrinted>
  <dcterms:created xsi:type="dcterms:W3CDTF">2017-01-05T16:19:17Z</dcterms:created>
  <dcterms:modified xsi:type="dcterms:W3CDTF">2025-06-10T15:28:49Z</dcterms:modified>
</cp:coreProperties>
</file>