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8" r:id="rId3"/>
    <p:sldId id="283" r:id="rId4"/>
    <p:sldId id="289" r:id="rId5"/>
    <p:sldId id="278" r:id="rId6"/>
    <p:sldId id="287" r:id="rId7"/>
    <p:sldId id="288" r:id="rId8"/>
    <p:sldId id="286" r:id="rId9"/>
    <p:sldId id="266" r:id="rId10"/>
    <p:sldId id="267" r:id="rId11"/>
  </p:sldIdLst>
  <p:sldSz cx="12192000" cy="6858000"/>
  <p:notesSz cx="6858000" cy="931386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17209B8F-0D8E-4635-BCC2-5E37B78FE232}">
          <p14:sldIdLst>
            <p14:sldId id="256"/>
            <p14:sldId id="268"/>
            <p14:sldId id="283"/>
            <p14:sldId id="289"/>
            <p14:sldId id="278"/>
            <p14:sldId id="287"/>
            <p14:sldId id="288"/>
            <p14:sldId id="286"/>
            <p14:sldId id="266"/>
            <p14:sldId id="26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99" autoAdjust="0"/>
    <p:restoredTop sz="91972" autoAdjust="0"/>
  </p:normalViewPr>
  <p:slideViewPr>
    <p:cSldViewPr snapToGrid="0" showGuides="1">
      <p:cViewPr varScale="1">
        <p:scale>
          <a:sx n="101" d="100"/>
          <a:sy n="101" d="100"/>
        </p:scale>
        <p:origin x="1104" y="96"/>
      </p:cViewPr>
      <p:guideLst>
        <p:guide orient="horz" pos="2160"/>
        <p:guide pos="386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766"/>
    </p:cViewPr>
  </p:sorterViewPr>
  <p:notesViewPr>
    <p:cSldViewPr snapToGrid="0" showGuides="1">
      <p:cViewPr varScale="1">
        <p:scale>
          <a:sx n="85" d="100"/>
          <a:sy n="85" d="100"/>
        </p:scale>
        <p:origin x="260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E195C1-D601-4B0B-A5E8-D44D40101967}" type="datetimeFigureOut">
              <a:rPr lang="es-ES" smtClean="0"/>
              <a:t>10/06/2025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1" y="8846262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027" y="8846262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0A706C-C6A8-4F67-A696-F23EEBCCA9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96909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73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73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9F9843A-DD9D-405E-904D-F72D642C8D97}" type="datetimeFigureOut">
              <a:rPr lang="es-ES" smtClean="0"/>
              <a:t>10/06/2025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35000" y="1163638"/>
            <a:ext cx="5588000" cy="3143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82296"/>
            <a:ext cx="5486400" cy="3667334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46554"/>
            <a:ext cx="2971800" cy="46730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846554"/>
            <a:ext cx="2971800" cy="46730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61952F3-5C1C-472C-B810-889AADF661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2339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7426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19580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60769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077591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12905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89259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04788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54821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1093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8F94AF4C-2970-41EF-9C59-3D404A5A2830}"/>
              </a:ext>
            </a:extLst>
          </p:cNvPr>
          <p:cNvSpPr/>
          <p:nvPr userDrawn="1"/>
        </p:nvSpPr>
        <p:spPr>
          <a:xfrm>
            <a:off x="0" y="6065239"/>
            <a:ext cx="2663140" cy="792761"/>
          </a:xfrm>
          <a:prstGeom prst="rect">
            <a:avLst/>
          </a:prstGeom>
          <a:solidFill>
            <a:schemeClr val="accent6">
              <a:lumMod val="50000"/>
            </a:schemeClr>
          </a:solidFill>
          <a:ln w="3810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3d/>
          </a:bodyPr>
          <a:lstStyle/>
          <a:p>
            <a:pPr algn="ctr"/>
            <a:endParaRPr lang="es-GT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C01E8-FA3E-4C72-B8B3-63559C12F5E2}" type="datetime1">
              <a:rPr lang="es-ES" smtClean="0"/>
              <a:t>10/06/2025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9181476" y="6492880"/>
            <a:ext cx="2743200" cy="365125"/>
          </a:xfrm>
        </p:spPr>
        <p:txBody>
          <a:bodyPr/>
          <a:lstStyle>
            <a:lvl1pPr>
              <a:defRPr sz="1401" b="1" cap="none" spc="0">
                <a:ln w="1016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fld id="{E1471642-554C-4129-AACD-A60A5C1E4227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8" name="Rectangle 3"/>
          <p:cNvSpPr>
            <a:spLocks noChangeArrowheads="1"/>
          </p:cNvSpPr>
          <p:nvPr userDrawn="1"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GT"/>
          </a:p>
        </p:txBody>
      </p:sp>
      <p:pic>
        <p:nvPicPr>
          <p:cNvPr id="13" name="Imagen 12" descr="Texto&#10;&#10;Descripción generada con confianza muy alta">
            <a:extLst>
              <a:ext uri="{FF2B5EF4-FFF2-40B4-BE49-F238E27FC236}">
                <a16:creationId xmlns:a16="http://schemas.microsoft.com/office/drawing/2014/main" id="{1D02273E-D3D8-42CB-85CD-6A2BEFD2A103}"/>
              </a:ext>
            </a:extLst>
          </p:cNvPr>
          <p:cNvPicPr/>
          <p:nvPr userDrawn="1"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540"/>
          <a:stretch/>
        </p:blipFill>
        <p:spPr bwMode="auto">
          <a:xfrm>
            <a:off x="179260" y="338900"/>
            <a:ext cx="2304622" cy="176698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3" name="Rectángulo 22">
            <a:extLst>
              <a:ext uri="{FF2B5EF4-FFF2-40B4-BE49-F238E27FC236}">
                <a16:creationId xmlns:a16="http://schemas.microsoft.com/office/drawing/2014/main" id="{6DCCF024-B48F-4D5C-8ADC-94FAB10C2F2C}"/>
              </a:ext>
            </a:extLst>
          </p:cNvPr>
          <p:cNvSpPr/>
          <p:nvPr userDrawn="1"/>
        </p:nvSpPr>
        <p:spPr>
          <a:xfrm>
            <a:off x="2663141" y="0"/>
            <a:ext cx="203688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F840F4A3-6B32-43FB-BE84-25DCD5A1B09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clrChange>
              <a:clrFrom>
                <a:srgbClr val="DCE9F1"/>
              </a:clrFrom>
              <a:clrTo>
                <a:srgbClr val="DCE9F1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422" t="1" r="27687" b="3522"/>
          <a:stretch/>
        </p:blipFill>
        <p:spPr>
          <a:xfrm>
            <a:off x="1" y="2530823"/>
            <a:ext cx="2663140" cy="3534416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356EF3AD-E53F-455C-959A-41A866EB57EC}"/>
              </a:ext>
            </a:extLst>
          </p:cNvPr>
          <p:cNvSpPr txBox="1"/>
          <p:nvPr userDrawn="1"/>
        </p:nvSpPr>
        <p:spPr>
          <a:xfrm>
            <a:off x="94891" y="6228272"/>
            <a:ext cx="2458528" cy="461665"/>
          </a:xfrm>
          <a:prstGeom prst="rect">
            <a:avLst/>
          </a:prstGeom>
          <a:noFill/>
          <a:scene3d>
            <a:camera prst="orthographicFront"/>
            <a:lightRig rig="soft" dir="t">
              <a:rot lat="0" lon="0" rev="15600000"/>
            </a:lightRig>
          </a:scene3d>
          <a:sp3d>
            <a:bevelT/>
          </a:sp3d>
        </p:spPr>
        <p:txBody>
          <a:bodyPr wrap="square" rtlCol="0">
            <a:spAutoFit/>
            <a:sp3d extrusionH="57150">
              <a:bevelT w="38100" h="38100"/>
            </a:sp3d>
          </a:bodyPr>
          <a:lstStyle/>
          <a:p>
            <a:pPr algn="ctr"/>
            <a:r>
              <a:rPr lang="es-GT" sz="2400" b="1" cap="none" spc="0" dirty="0">
                <a:ln w="317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INDECA</a:t>
            </a:r>
            <a:endParaRPr lang="es-GT" b="1" cap="none" spc="0" dirty="0">
              <a:ln w="317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7081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4A94-AD3F-4F1A-BFFC-49BD08E9D6B0}" type="datetime1">
              <a:rPr lang="es-ES" smtClean="0"/>
              <a:t>10/06/2025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948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3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5D708-962F-4063-9A72-D58CF172A42D}" type="datetime1">
              <a:rPr lang="es-ES" smtClean="0"/>
              <a:t>10/06/2025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9513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934D6-72CB-4035-BB1E-841E95607CD7}" type="datetime1">
              <a:rPr lang="es-ES" smtClean="0"/>
              <a:t>10/06/2025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3718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2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2" y="458946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9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88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5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7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5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F688-2A5E-4090-8F47-FF8B518BD8B0}" type="datetime1">
              <a:rPr lang="es-ES" smtClean="0"/>
              <a:t>10/06/2025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5219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8664B-20E1-4255-A571-B968802F2F39}" type="datetime1">
              <a:rPr lang="es-ES" smtClean="0"/>
              <a:t>10/06/2025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8347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9" y="365129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91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88" indent="0">
              <a:buNone/>
              <a:defRPr sz="1801" b="1"/>
            </a:lvl3pPr>
            <a:lvl4pPr marL="1371583" indent="0">
              <a:buNone/>
              <a:defRPr sz="1600" b="1"/>
            </a:lvl4pPr>
            <a:lvl5pPr marL="1828777" indent="0">
              <a:buNone/>
              <a:defRPr sz="1600" b="1"/>
            </a:lvl5pPr>
            <a:lvl6pPr marL="2285972" indent="0">
              <a:buNone/>
              <a:defRPr sz="1600" b="1"/>
            </a:lvl6pPr>
            <a:lvl7pPr marL="2743165" indent="0">
              <a:buNone/>
              <a:defRPr sz="1600" b="1"/>
            </a:lvl7pPr>
            <a:lvl8pPr marL="3200360" indent="0">
              <a:buNone/>
              <a:defRPr sz="1600" b="1"/>
            </a:lvl8pPr>
            <a:lvl9pPr marL="3657555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91" y="2505076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88" indent="0">
              <a:buNone/>
              <a:defRPr sz="1801" b="1"/>
            </a:lvl3pPr>
            <a:lvl4pPr marL="1371583" indent="0">
              <a:buNone/>
              <a:defRPr sz="1600" b="1"/>
            </a:lvl4pPr>
            <a:lvl5pPr marL="1828777" indent="0">
              <a:buNone/>
              <a:defRPr sz="1600" b="1"/>
            </a:lvl5pPr>
            <a:lvl6pPr marL="2285972" indent="0">
              <a:buNone/>
              <a:defRPr sz="1600" b="1"/>
            </a:lvl6pPr>
            <a:lvl7pPr marL="2743165" indent="0">
              <a:buNone/>
              <a:defRPr sz="1600" b="1"/>
            </a:lvl7pPr>
            <a:lvl8pPr marL="3200360" indent="0">
              <a:buNone/>
              <a:defRPr sz="1600" b="1"/>
            </a:lvl8pPr>
            <a:lvl9pPr marL="3657555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3" y="2505076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1BF9-2ED0-4805-8B78-ED325DFBDF30}" type="datetime1">
              <a:rPr lang="es-ES" smtClean="0"/>
              <a:t>10/06/2025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2322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C3118-A586-44BF-96DD-84616D1DA543}" type="datetime1">
              <a:rPr lang="es-ES" smtClean="0"/>
              <a:t>10/06/2025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5630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AA9E-6B08-4CE1-9E0E-7B93A8DD95AA}" type="datetime1">
              <a:rPr lang="es-ES" smtClean="0"/>
              <a:t>10/06/2025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3045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5" indent="0">
              <a:buNone/>
              <a:defRPr sz="1401"/>
            </a:lvl2pPr>
            <a:lvl3pPr marL="914388" indent="0">
              <a:buNone/>
              <a:defRPr sz="1200"/>
            </a:lvl3pPr>
            <a:lvl4pPr marL="1371583" indent="0">
              <a:buNone/>
              <a:defRPr sz="1001"/>
            </a:lvl4pPr>
            <a:lvl5pPr marL="1828777" indent="0">
              <a:buNone/>
              <a:defRPr sz="1001"/>
            </a:lvl5pPr>
            <a:lvl6pPr marL="2285972" indent="0">
              <a:buNone/>
              <a:defRPr sz="1001"/>
            </a:lvl6pPr>
            <a:lvl7pPr marL="2743165" indent="0">
              <a:buNone/>
              <a:defRPr sz="1001"/>
            </a:lvl7pPr>
            <a:lvl8pPr marL="3200360" indent="0">
              <a:buNone/>
              <a:defRPr sz="1001"/>
            </a:lvl8pPr>
            <a:lvl9pPr marL="3657555" indent="0">
              <a:buNone/>
              <a:defRPr sz="100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41AF5-621F-42E7-9F69-6B7CEEEE5ED2}" type="datetime1">
              <a:rPr lang="es-ES" smtClean="0"/>
              <a:t>10/06/2025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4387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95" indent="0">
              <a:buNone/>
              <a:defRPr sz="2800"/>
            </a:lvl2pPr>
            <a:lvl3pPr marL="914388" indent="0">
              <a:buNone/>
              <a:defRPr sz="2400"/>
            </a:lvl3pPr>
            <a:lvl4pPr marL="1371583" indent="0">
              <a:buNone/>
              <a:defRPr sz="2000"/>
            </a:lvl4pPr>
            <a:lvl5pPr marL="1828777" indent="0">
              <a:buNone/>
              <a:defRPr sz="2000"/>
            </a:lvl5pPr>
            <a:lvl6pPr marL="2285972" indent="0">
              <a:buNone/>
              <a:defRPr sz="2000"/>
            </a:lvl6pPr>
            <a:lvl7pPr marL="2743165" indent="0">
              <a:buNone/>
              <a:defRPr sz="2000"/>
            </a:lvl7pPr>
            <a:lvl8pPr marL="3200360" indent="0">
              <a:buNone/>
              <a:defRPr sz="2000"/>
            </a:lvl8pPr>
            <a:lvl9pPr marL="3657555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5" indent="0">
              <a:buNone/>
              <a:defRPr sz="1401"/>
            </a:lvl2pPr>
            <a:lvl3pPr marL="914388" indent="0">
              <a:buNone/>
              <a:defRPr sz="1200"/>
            </a:lvl3pPr>
            <a:lvl4pPr marL="1371583" indent="0">
              <a:buNone/>
              <a:defRPr sz="1001"/>
            </a:lvl4pPr>
            <a:lvl5pPr marL="1828777" indent="0">
              <a:buNone/>
              <a:defRPr sz="1001"/>
            </a:lvl5pPr>
            <a:lvl6pPr marL="2285972" indent="0">
              <a:buNone/>
              <a:defRPr sz="1001"/>
            </a:lvl6pPr>
            <a:lvl7pPr marL="2743165" indent="0">
              <a:buNone/>
              <a:defRPr sz="1001"/>
            </a:lvl7pPr>
            <a:lvl8pPr marL="3200360" indent="0">
              <a:buNone/>
              <a:defRPr sz="1001"/>
            </a:lvl8pPr>
            <a:lvl9pPr marL="3657555" indent="0">
              <a:buNone/>
              <a:defRPr sz="100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AF0B8-9D5C-41A3-A800-0D6801D310DE}" type="datetime1">
              <a:rPr lang="es-ES" smtClean="0"/>
              <a:t>10/06/2025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7628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2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1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09A81-2FEF-46AB-BB24-A9D781E4EB79}" type="datetime1">
              <a:rPr lang="es-ES" smtClean="0"/>
              <a:t>10/06/2025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2" y="635635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1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6883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hf hdr="0" ftr="0" dt="0"/>
  <p:txStyles>
    <p:titleStyle>
      <a:lvl1pPr algn="l" defTabSz="914388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7" indent="-228597" algn="l" defTabSz="914388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92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85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80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375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568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763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8957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152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9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88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3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77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972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16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360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55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</a:t>
            </a:fld>
            <a:endParaRPr lang="es-ES" dirty="0"/>
          </a:p>
        </p:txBody>
      </p:sp>
      <p:sp>
        <p:nvSpPr>
          <p:cNvPr id="6" name="CuadroTexto 5"/>
          <p:cNvSpPr txBox="1"/>
          <p:nvPr/>
        </p:nvSpPr>
        <p:spPr>
          <a:xfrm>
            <a:off x="4791805" y="1309585"/>
            <a:ext cx="5524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GT" dirty="0"/>
              <a:t>INSTITUTO NACIONAL DE COMERCIALIZACIÓN AGRÍCOLA</a:t>
            </a:r>
          </a:p>
          <a:p>
            <a:pPr algn="ctr"/>
            <a:r>
              <a:rPr lang="es-GT" b="1" dirty="0"/>
              <a:t>INDECA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3966E476-3429-4846-8C74-19AA4677E429}"/>
              </a:ext>
            </a:extLst>
          </p:cNvPr>
          <p:cNvSpPr txBox="1"/>
          <p:nvPr/>
        </p:nvSpPr>
        <p:spPr>
          <a:xfrm>
            <a:off x="3619365" y="1930490"/>
            <a:ext cx="7869381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GT" b="1" dirty="0"/>
              <a:t>Ley de Acceso a la Información Pública</a:t>
            </a:r>
          </a:p>
          <a:p>
            <a:pPr algn="ctr"/>
            <a:r>
              <a:rPr lang="es-GT" b="1" dirty="0"/>
              <a:t>Decreto 57 -2008</a:t>
            </a:r>
          </a:p>
          <a:p>
            <a:pPr>
              <a:lnSpc>
                <a:spcPct val="150000"/>
              </a:lnSpc>
            </a:pPr>
            <a:r>
              <a:rPr lang="es-GT" dirty="0"/>
              <a:t>Actualiza: Dirección Administrativa</a:t>
            </a:r>
          </a:p>
          <a:p>
            <a:pPr>
              <a:lnSpc>
                <a:spcPct val="150000"/>
              </a:lnSpc>
            </a:pPr>
            <a:r>
              <a:rPr lang="es-GT" dirty="0"/>
              <a:t>Reporte: Ejecución Física y Financiera de mayo 2025</a:t>
            </a:r>
          </a:p>
          <a:p>
            <a:pPr>
              <a:lnSpc>
                <a:spcPct val="150000"/>
              </a:lnSpc>
            </a:pPr>
            <a:r>
              <a:rPr lang="es-GT" dirty="0"/>
              <a:t>Fecha de </a:t>
            </a:r>
            <a:r>
              <a:rPr lang="es-GT"/>
              <a:t>actualización: 10  </a:t>
            </a:r>
            <a:r>
              <a:rPr lang="es-GT" dirty="0"/>
              <a:t>de junio de 2025</a:t>
            </a:r>
          </a:p>
          <a:p>
            <a:pPr>
              <a:lnSpc>
                <a:spcPct val="150000"/>
              </a:lnSpc>
            </a:pPr>
            <a:r>
              <a:rPr lang="es-GT" dirty="0"/>
              <a:t>Elaborado por: Carlos Calderón – Encargado de Acceso a la Información Pública</a:t>
            </a:r>
          </a:p>
          <a:p>
            <a:pPr>
              <a:lnSpc>
                <a:spcPct val="150000"/>
              </a:lnSpc>
            </a:pPr>
            <a:r>
              <a:rPr lang="es-GT" dirty="0"/>
              <a:t>Fuente: Reportes de la Unidad de Inventario de Alimentos de la Dirección de Logística y de la Unidad de Presupuesto de la Dirección Financiera.</a:t>
            </a:r>
          </a:p>
          <a:p>
            <a:pPr>
              <a:lnSpc>
                <a:spcPct val="150000"/>
              </a:lnSpc>
            </a:pPr>
            <a:r>
              <a:rPr lang="es-GT" dirty="0"/>
              <a:t>Base legal:</a:t>
            </a:r>
          </a:p>
          <a:p>
            <a:pPr>
              <a:lnSpc>
                <a:spcPct val="150000"/>
              </a:lnSpc>
            </a:pPr>
            <a:r>
              <a:rPr lang="es-GT" dirty="0"/>
              <a:t>	Artículo 10 – Información Pública de Oficio</a:t>
            </a:r>
          </a:p>
          <a:p>
            <a:pPr>
              <a:lnSpc>
                <a:spcPct val="150000"/>
              </a:lnSpc>
            </a:pPr>
            <a:r>
              <a:rPr lang="es-GT" dirty="0"/>
              <a:t>	Numeral 29 – Otra información de utilidad o relevancia</a:t>
            </a:r>
          </a:p>
          <a:p>
            <a:endParaRPr lang="es-GT" dirty="0"/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2FDA9C7B-94BD-479D-B5F8-07BF9A530329}"/>
              </a:ext>
            </a:extLst>
          </p:cNvPr>
          <p:cNvSpPr/>
          <p:nvPr/>
        </p:nvSpPr>
        <p:spPr>
          <a:xfrm>
            <a:off x="7013877" y="211880"/>
            <a:ext cx="1080356" cy="1085850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80C5F44-4EF9-4544-83CE-204016B76B7B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2547" y="4144297"/>
            <a:ext cx="3186382" cy="2348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067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3457074" y="0"/>
            <a:ext cx="8510237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/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Presupuesto del INDECA 2025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Instituto Nacional de Comercialización Agrícola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Egresos por grupo de gasto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enero-mayo 2025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10</a:t>
            </a:fld>
            <a:endParaRPr lang="es-ES" dirty="0"/>
          </a:p>
        </p:txBody>
      </p:sp>
      <p:sp>
        <p:nvSpPr>
          <p:cNvPr id="7" name="Rectángulo 6"/>
          <p:cNvSpPr/>
          <p:nvPr/>
        </p:nvSpPr>
        <p:spPr>
          <a:xfrm>
            <a:off x="4806691" y="5846547"/>
            <a:ext cx="6219531" cy="646333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de gasto sobre lo Vigente: 25.64%</a:t>
            </a:r>
          </a:p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de gasto sobre lo </a:t>
            </a:r>
            <a:r>
              <a:rPr lang="es-ES" sz="200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Percibido: 60.15%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05404298"/>
              </p:ext>
            </p:extLst>
          </p:nvPr>
        </p:nvGraphicFramePr>
        <p:xfrm>
          <a:off x="3414439" y="1755524"/>
          <a:ext cx="8510237" cy="3943312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0657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99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45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56163"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Grupo de Gasto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Vigente Quetzales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Gasto Quetzales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2327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/>
                        <a:t>Servicios</a:t>
                      </a:r>
                      <a:r>
                        <a:rPr lang="es-ES_tradnl" sz="1600" baseline="0" noProof="0" dirty="0"/>
                        <a:t> Personales             “000“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9,240,000.00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3,187,755.14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6780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/>
                        <a:t>Servicios NO Personales      “100”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6,932,250.00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1,196,606.73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9402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/>
                        <a:t>Materiales y Suministros</a:t>
                      </a:r>
                      <a:r>
                        <a:rPr lang="es-ES_tradnl" sz="1600" baseline="0" noProof="0" dirty="0"/>
                        <a:t>     “200”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1,559,000.00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340,142.94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1832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/>
                        <a:t>Propiedad,</a:t>
                      </a:r>
                      <a:r>
                        <a:rPr lang="es-ES_tradnl" sz="1600" baseline="0" noProof="0" dirty="0"/>
                        <a:t> Planta y Equipo </a:t>
                      </a:r>
                      <a:r>
                        <a:rPr lang="es-ES_tradnl" sz="1600" noProof="0" dirty="0"/>
                        <a:t>“300”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500,000.00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2,492.00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5665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/>
                        <a:t>Transferencias</a:t>
                      </a:r>
                      <a:r>
                        <a:rPr lang="es-ES_tradnl" sz="1600" baseline="0" noProof="0" dirty="0"/>
                        <a:t> Corrientes    “400”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718,750.00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272,243.27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665">
                <a:tc>
                  <a:txBody>
                    <a:bodyPr/>
                    <a:lstStyle/>
                    <a:p>
                      <a:pPr algn="l"/>
                      <a:r>
                        <a:rPr lang="es-ES_tradnl" sz="1600" b="0" noProof="0" dirty="0"/>
                        <a:t>Asig</a:t>
                      </a:r>
                      <a:r>
                        <a:rPr lang="es-ES_tradnl" sz="1600" b="0" baseline="0" noProof="0" dirty="0"/>
                        <a:t>naciones Globales          “900”</a:t>
                      </a:r>
                      <a:endParaRPr lang="es-ES_tradnl" sz="1600" b="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550,000.00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547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2000" b="1" kern="1200" noProof="0" dirty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19,500,000.00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4,999,240.08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2698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3380509" y="0"/>
            <a:ext cx="8811493" cy="897343"/>
          </a:xfrm>
          <a:solidFill>
            <a:schemeClr val="accent6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 anchorCtr="0">
            <a:noAutofit/>
          </a:bodyPr>
          <a:lstStyle/>
          <a:p>
            <a:pPr algn="ctr"/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Existencias diarias, promedio mensual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del manejo de alimentos en bodegas  del INDECA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Año 2025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2</a:t>
            </a:fld>
            <a:endParaRPr lang="es-ES" dirty="0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5836769"/>
              </p:ext>
            </p:extLst>
          </p:nvPr>
        </p:nvGraphicFramePr>
        <p:xfrm>
          <a:off x="3380509" y="905672"/>
          <a:ext cx="8811493" cy="581634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733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86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04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9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595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0822">
                <a:tc rowSpan="2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Mes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Institución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cell3D prstMaterial="dkEdge">
                      <a:bevel prst="relaxedInse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Total</a:t>
                      </a:r>
                      <a:r>
                        <a:rPr lang="es-ES" sz="1600" baseline="0" dirty="0">
                          <a:solidFill>
                            <a:schemeClr val="tx1"/>
                          </a:solidFill>
                        </a:rPr>
                        <a:t> Tm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306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solidFill>
                            <a:schemeClr val="tx1"/>
                          </a:solidFill>
                        </a:rPr>
                        <a:t>Convenio</a:t>
                      </a:r>
                      <a:r>
                        <a:rPr lang="es-ES" sz="1400" b="1" baseline="0" dirty="0">
                          <a:solidFill>
                            <a:schemeClr val="tx1"/>
                          </a:solidFill>
                        </a:rPr>
                        <a:t> MAGA/</a:t>
                      </a:r>
                      <a:r>
                        <a:rPr lang="es-ES" sz="1400" b="1" dirty="0">
                          <a:solidFill>
                            <a:schemeClr val="tx1"/>
                          </a:solidFill>
                        </a:rPr>
                        <a:t>PMA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solidFill>
                            <a:schemeClr val="tx1"/>
                          </a:solidFill>
                        </a:rPr>
                        <a:t>MAGA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solidFill>
                            <a:schemeClr val="tx1"/>
                          </a:solidFill>
                        </a:rPr>
                        <a:t>MIDES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Enero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1,343.30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12,839.38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1,770.19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15,952.87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Febrero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333.52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11,458.73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1,653.20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13,445.45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6363">
                <a:tc>
                  <a:txBody>
                    <a:bodyPr/>
                    <a:lstStyle/>
                    <a:p>
                      <a:r>
                        <a:rPr lang="es-ES" sz="1400" dirty="0"/>
                        <a:t>Marzo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323.22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9,911.17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1,491.39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11,725.78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Abril 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321.98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8,620.66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1,270.08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10,212.72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Mayo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2,192.61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7,917.23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1,232.27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11,342.11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Junio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Julio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Agosto 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Septiembre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Octubre 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Noviembre 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Diciembre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04328">
                <a:tc>
                  <a:txBody>
                    <a:bodyPr/>
                    <a:lstStyle/>
                    <a:p>
                      <a:r>
                        <a:rPr lang="es-ES" sz="12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PROMEDIO DIARIO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902.93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10,149.43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1,483.43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12,535.79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EJECUTADO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GT" sz="1400" b="1" i="0" u="none" strike="noStrike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4,514.63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GT" sz="1400" b="1" i="0" u="none" strike="noStrike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50,747.17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GT" sz="1400" b="1" i="0" u="none" strike="noStrike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7,417.13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fontAlgn="t" latinLnBrk="0" hangingPunct="1"/>
                      <a:r>
                        <a:rPr lang="es-GT" sz="14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62,678.93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13006">
                <a:tc gridSpan="4"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Planificado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120,000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13006">
                <a:tc gridSpan="4"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Porcentaje de avance físico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52.23%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6173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3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 idx="4294967295"/>
          </p:nvPr>
        </p:nvSpPr>
        <p:spPr>
          <a:xfrm>
            <a:off x="3241964" y="0"/>
            <a:ext cx="8682712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/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Convenio Ministerio de Agricultura, Ganadería y Alimentación con el Programa Mundial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de  producto alimentario al 31 de mayo de 2025 </a:t>
            </a: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8215322"/>
              </p:ext>
            </p:extLst>
          </p:nvPr>
        </p:nvGraphicFramePr>
        <p:xfrm>
          <a:off x="3241962" y="1321451"/>
          <a:ext cx="8682713" cy="494685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8115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1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0907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073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107.01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7483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718.95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910474933"/>
                  </a:ext>
                </a:extLst>
              </a:tr>
              <a:tr h="417483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144.49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665143689"/>
                  </a:ext>
                </a:extLst>
              </a:tr>
              <a:tr h="37999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922.28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387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461.06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387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 de Avena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246.47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744085955"/>
                  </a:ext>
                </a:extLst>
              </a:tr>
              <a:tr h="436037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744.74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6037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 de Harina de Maíz y Soya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64.97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054853811"/>
                  </a:ext>
                </a:extLst>
              </a:tr>
              <a:tr h="436037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37.36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953859543"/>
                  </a:ext>
                </a:extLst>
              </a:tr>
              <a:tr h="58440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3,447.34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7FA3B3FA-4DC2-4C37-B07B-B5E672861F58}"/>
              </a:ext>
            </a:extLst>
          </p:cNvPr>
          <p:cNvSpPr txBox="1"/>
          <p:nvPr/>
        </p:nvSpPr>
        <p:spPr>
          <a:xfrm>
            <a:off x="7102762" y="6492880"/>
            <a:ext cx="18909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/>
              <a:t>Tm= tonelada métrica </a:t>
            </a:r>
            <a:endParaRPr lang="es-GT" sz="1400" b="1" dirty="0"/>
          </a:p>
        </p:txBody>
      </p:sp>
    </p:spTree>
    <p:extLst>
      <p:ext uri="{BB962C8B-B14F-4D97-AF65-F5344CB8AC3E}">
        <p14:creationId xmlns:p14="http://schemas.microsoft.com/office/powerpoint/2010/main" val="177306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4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 idx="4294967295"/>
          </p:nvPr>
        </p:nvSpPr>
        <p:spPr>
          <a:xfrm>
            <a:off x="3251200" y="0"/>
            <a:ext cx="8820726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/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Alimentos por Acciones, Dirección de Asistencia Alimentaria y Asistencia Alimentaria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de  producto alimentario al 31 de mayo de 2025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5764706"/>
              </p:ext>
            </p:extLst>
          </p:nvPr>
        </p:nvGraphicFramePr>
        <p:xfrm>
          <a:off x="3251198" y="1321451"/>
          <a:ext cx="8820727" cy="445717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03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6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8661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264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105.97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089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837.76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2643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152.31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593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2,100.04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124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534.65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8068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154.10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971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5,082.25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404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 de harina de maíz</a:t>
                      </a:r>
                      <a:r>
                        <a:rPr lang="es-GT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147.67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9131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 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58.91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571216110"/>
                  </a:ext>
                </a:extLst>
              </a:tr>
              <a:tr h="478661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9,173.65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3507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5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 idx="4294967295"/>
          </p:nvPr>
        </p:nvSpPr>
        <p:spPr>
          <a:xfrm>
            <a:off x="3278909" y="0"/>
            <a:ext cx="8774546" cy="1349402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/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 Desarrollo Social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de producto alimentario al 31 de mayo de 2025</a:t>
            </a: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2303373"/>
              </p:ext>
            </p:extLst>
          </p:nvPr>
        </p:nvGraphicFramePr>
        <p:xfrm>
          <a:off x="3278909" y="3066472"/>
          <a:ext cx="8774546" cy="147880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872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15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293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293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1,221.52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293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1,221.52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9796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6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 idx="4294967295"/>
          </p:nvPr>
        </p:nvSpPr>
        <p:spPr>
          <a:xfrm>
            <a:off x="3315854" y="0"/>
            <a:ext cx="8691418" cy="1224624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/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Convenio PMA - MAGA/VISAN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Ingreso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enero-mayo 2025 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398886"/>
              </p:ext>
            </p:extLst>
          </p:nvPr>
        </p:nvGraphicFramePr>
        <p:xfrm>
          <a:off x="3315854" y="1224624"/>
          <a:ext cx="8691418" cy="490201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8173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40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144.01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121169224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1,336.65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297.21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913210419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1,692.23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69114376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 de maíz nixtamalizada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1,049.44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748881978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 de avena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455.28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74819570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1,320.84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494292832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 de harina de maíz y soya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200.11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968504016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104.39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676107583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6,500.17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6019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7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 idx="4294967295"/>
          </p:nvPr>
        </p:nvSpPr>
        <p:spPr>
          <a:xfrm>
            <a:off x="3315854" y="0"/>
            <a:ext cx="8691418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/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Despacho de alimentos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enero - mayo 2025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8960956"/>
              </p:ext>
            </p:extLst>
          </p:nvPr>
        </p:nvGraphicFramePr>
        <p:xfrm>
          <a:off x="3315855" y="1117600"/>
          <a:ext cx="8691418" cy="482204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8173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40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22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255.29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218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1,026.10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368.39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170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1,955.96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790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781.13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012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388.27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2,842.20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2831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</a:t>
                      </a:r>
                      <a:r>
                        <a:rPr lang="es-GT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harina de maíz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380.32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2831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Ración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508.56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698020535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125.41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8,631.63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0341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8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 idx="4294967295"/>
          </p:nvPr>
        </p:nvSpPr>
        <p:spPr>
          <a:xfrm>
            <a:off x="3343563" y="9236"/>
            <a:ext cx="8581113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/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Desarrollo Social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Despacho de alimentos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enero – mayo  2025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3504460"/>
              </p:ext>
            </p:extLst>
          </p:nvPr>
        </p:nvGraphicFramePr>
        <p:xfrm>
          <a:off x="3343564" y="3222484"/>
          <a:ext cx="8581112" cy="102855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7435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376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559.62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903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3398983" y="55699"/>
            <a:ext cx="8525694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/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Presupuesto del INDECA 2025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Ingresos por fuente de financiamiento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enero-mayo 2025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9</a:t>
            </a:fld>
            <a:endParaRPr lang="es-ES" dirty="0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3517455"/>
              </p:ext>
            </p:extLst>
          </p:nvPr>
        </p:nvGraphicFramePr>
        <p:xfrm>
          <a:off x="3398983" y="1767554"/>
          <a:ext cx="8525695" cy="3849675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0994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72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44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82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62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21551"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Fuente</a:t>
                      </a:r>
                      <a:r>
                        <a:rPr lang="es-ES_tradnl" sz="2000" baseline="0" noProof="0" dirty="0"/>
                        <a:t> de financiamiento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Asignado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Vigente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Percibido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% Percibido s/vigente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5159">
                <a:tc>
                  <a:txBody>
                    <a:bodyPr/>
                    <a:lstStyle/>
                    <a:p>
                      <a:pPr marL="271463" indent="-271463" algn="l"/>
                      <a:r>
                        <a:rPr lang="es-ES_tradnl" sz="1600" noProof="0" dirty="0"/>
                        <a:t>21 Ingresos Tributarios      IVA PAZ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17,000,000.00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17,000,000.00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5,789,772.00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/>
                        <a:t>34.06%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6374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/>
                        <a:t>31 Ingresos</a:t>
                      </a:r>
                      <a:r>
                        <a:rPr lang="es-ES_tradnl" sz="1600" baseline="0" noProof="0" dirty="0"/>
                        <a:t> propios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121,639.51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/>
                        <a:t>121.64%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7061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/>
                        <a:t>32</a:t>
                      </a:r>
                      <a:r>
                        <a:rPr lang="es-ES_tradnl" sz="1600" baseline="0" noProof="0" dirty="0"/>
                        <a:t> Disminución de Caja y Bancos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2,400,000.00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2,400,000.00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2,400,000.00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/>
                        <a:t>100%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523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1600" b="1" kern="1200" noProof="0" dirty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1600" b="1" kern="1200" noProof="0" dirty="0">
                          <a:solidFill>
                            <a:schemeClr val="tx1"/>
                          </a:solidFill>
                        </a:rPr>
                        <a:t>19,500,000.00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1600" b="1" kern="1200" noProof="0" dirty="0">
                          <a:solidFill>
                            <a:schemeClr val="tx1"/>
                          </a:solidFill>
                        </a:rPr>
                        <a:t>19,500,000.00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16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8,311,411.51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Rectángulo 6"/>
          <p:cNvSpPr/>
          <p:nvPr/>
        </p:nvSpPr>
        <p:spPr>
          <a:xfrm>
            <a:off x="5136033" y="6015631"/>
            <a:ext cx="5772150" cy="369334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percibido sobre lo vigente:  42.62%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3708393" y="1356507"/>
            <a:ext cx="8348257" cy="375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chemeClr val="accent6">
                    <a:lumMod val="75000"/>
                  </a:schemeClr>
                </a:solidFill>
              </a:rPr>
              <a:t>(Valores expresados en Quetzales)</a:t>
            </a:r>
          </a:p>
        </p:txBody>
      </p:sp>
    </p:spTree>
    <p:extLst>
      <p:ext uri="{BB962C8B-B14F-4D97-AF65-F5344CB8AC3E}">
        <p14:creationId xmlns:p14="http://schemas.microsoft.com/office/powerpoint/2010/main" val="2739302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18055</TotalTime>
  <Words>662</Words>
  <Application>Microsoft Office PowerPoint</Application>
  <PresentationFormat>Panorámica</PresentationFormat>
  <Paragraphs>273</Paragraphs>
  <Slides>10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de Office</vt:lpstr>
      <vt:lpstr>Presentación de PowerPoint</vt:lpstr>
      <vt:lpstr>Existencias diarias, promedio mensual  del manejo de alimentos en bodegas  del INDECA   Año 2025</vt:lpstr>
      <vt:lpstr>Convenio Ministerio de Agricultura, Ganadería y Alimentación con el Programa Mundial de Alimentos Existencia de  producto alimentario al 31 de mayo de 2025 </vt:lpstr>
      <vt:lpstr>Ministerio de Agricultura, Ganadería y Alimentación  Alimentos por Acciones, Dirección de Asistencia Alimentaria y Asistencia Alimentaria Existencia de  producto alimentario al 31 de mayo de 2025</vt:lpstr>
      <vt:lpstr>Ministerio de  Desarrollo Social Existencia de producto alimentario al 31 de mayo de 2025</vt:lpstr>
      <vt:lpstr>Ministerio de Agricultura, Ganadería y Alimentación Convenio PMA - MAGA/VISAN Ingreso de alimentos  enero-mayo 2025 </vt:lpstr>
      <vt:lpstr> Ministerio de Agricultura, Ganadería y Alimentación Despacho de alimentos   enero - mayo 2025</vt:lpstr>
      <vt:lpstr>Ministerio de Desarrollo Social Despacho de alimentos  enero – mayo  2025</vt:lpstr>
      <vt:lpstr>Presupuesto del INDECA 2025 Ingresos por fuente de financiamiento enero-mayo 2025</vt:lpstr>
      <vt:lpstr>Presupuesto del INDECA 2025 Instituto Nacional de Comercialización Agrícola Egresos por grupo de gasto   enero-mayo 2025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 Calderon</dc:creator>
  <cp:lastModifiedBy>Carlos Enrique Calderón Hernández</cp:lastModifiedBy>
  <cp:revision>2199</cp:revision>
  <cp:lastPrinted>2017-08-11T21:19:39Z</cp:lastPrinted>
  <dcterms:created xsi:type="dcterms:W3CDTF">2017-01-05T16:19:17Z</dcterms:created>
  <dcterms:modified xsi:type="dcterms:W3CDTF">2025-06-10T15:28:49Z</dcterms:modified>
</cp:coreProperties>
</file>